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8" r:id="rId3"/>
    <p:sldId id="289" r:id="rId4"/>
    <p:sldId id="278" r:id="rId5"/>
    <p:sldId id="279" r:id="rId6"/>
    <p:sldId id="280" r:id="rId7"/>
    <p:sldId id="281" r:id="rId8"/>
    <p:sldId id="282" r:id="rId9"/>
    <p:sldId id="283" r:id="rId10"/>
    <p:sldId id="284" r:id="rId11"/>
    <p:sldId id="285" r:id="rId12"/>
    <p:sldId id="286" r:id="rId13"/>
    <p:sldId id="287" r:id="rId14"/>
    <p:sldId id="259" r:id="rId15"/>
    <p:sldId id="273" r:id="rId16"/>
    <p:sldId id="257" r:id="rId17"/>
    <p:sldId id="276" r:id="rId18"/>
    <p:sldId id="274" r:id="rId19"/>
    <p:sldId id="275" r:id="rId20"/>
    <p:sldId id="277" r:id="rId21"/>
    <p:sldId id="290" r:id="rId22"/>
    <p:sldId id="291" r:id="rId23"/>
    <p:sldId id="298" r:id="rId24"/>
    <p:sldId id="299" r:id="rId25"/>
    <p:sldId id="292" r:id="rId26"/>
    <p:sldId id="293" r:id="rId27"/>
    <p:sldId id="294" r:id="rId28"/>
    <p:sldId id="295" r:id="rId29"/>
    <p:sldId id="296" r:id="rId30"/>
    <p:sldId id="258" r:id="rId31"/>
    <p:sldId id="297" r:id="rId32"/>
    <p:sldId id="300" r:id="rId33"/>
    <p:sldId id="301" r:id="rId34"/>
    <p:sldId id="272" r:id="rId35"/>
    <p:sldId id="302" r:id="rId36"/>
    <p:sldId id="303" r:id="rId37"/>
    <p:sldId id="304" r:id="rId38"/>
    <p:sldId id="305" r:id="rId39"/>
    <p:sldId id="30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79928" autoAdjust="0"/>
  </p:normalViewPr>
  <p:slideViewPr>
    <p:cSldViewPr>
      <p:cViewPr>
        <p:scale>
          <a:sx n="66" d="100"/>
          <a:sy n="66" d="100"/>
        </p:scale>
        <p:origin x="-780"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56A8B-99D3-4A3F-9EAC-3AE6A49971CB}"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48FBB813-6367-4E06-98CA-BA9DA8F728D7}">
      <dgm:prSet custT="1"/>
      <dgm:spPr/>
      <dgm:t>
        <a:bodyPr/>
        <a:lstStyle/>
        <a:p>
          <a:pPr rtl="0"/>
          <a:r>
            <a:rPr lang="en-US" sz="2800" b="1" dirty="0" smtClean="0">
              <a:solidFill>
                <a:schemeClr val="tx1"/>
              </a:solidFill>
            </a:rPr>
            <a:t>Cloud Consumer</a:t>
          </a:r>
          <a:endParaRPr lang="en-US" sz="2800" dirty="0">
            <a:solidFill>
              <a:schemeClr val="tx1"/>
            </a:solidFill>
          </a:endParaRPr>
        </a:p>
      </dgm:t>
    </dgm:pt>
    <dgm:pt modelId="{FDB3C2A2-5894-4CE9-8867-B7DCC6B62B26}" type="parTrans" cxnId="{02BA45D0-4992-4844-A0B1-47BF3FA53DB5}">
      <dgm:prSet/>
      <dgm:spPr/>
      <dgm:t>
        <a:bodyPr/>
        <a:lstStyle/>
        <a:p>
          <a:endParaRPr lang="en-US"/>
        </a:p>
      </dgm:t>
    </dgm:pt>
    <dgm:pt modelId="{F11D82A7-0A56-4CEB-9F6A-C5340364731A}" type="sibTrans" cxnId="{02BA45D0-4992-4844-A0B1-47BF3FA53DB5}">
      <dgm:prSet/>
      <dgm:spPr/>
      <dgm:t>
        <a:bodyPr/>
        <a:lstStyle/>
        <a:p>
          <a:endParaRPr lang="en-US"/>
        </a:p>
      </dgm:t>
    </dgm:pt>
    <dgm:pt modelId="{E5EF8663-44C9-4872-9416-F619A5FF2402}" type="pres">
      <dgm:prSet presAssocID="{51456A8B-99D3-4A3F-9EAC-3AE6A49971CB}" presName="diagram" presStyleCnt="0">
        <dgm:presLayoutVars>
          <dgm:dir/>
          <dgm:resizeHandles val="exact"/>
        </dgm:presLayoutVars>
      </dgm:prSet>
      <dgm:spPr/>
      <dgm:t>
        <a:bodyPr/>
        <a:lstStyle/>
        <a:p>
          <a:endParaRPr lang="en-US"/>
        </a:p>
      </dgm:t>
    </dgm:pt>
    <dgm:pt modelId="{E9EF3D10-E165-40F7-9DD3-C85150D6886C}" type="pres">
      <dgm:prSet presAssocID="{48FBB813-6367-4E06-98CA-BA9DA8F728D7}" presName="node" presStyleLbl="node1" presStyleIdx="0" presStyleCnt="1" custScaleX="416260" custScaleY="239139">
        <dgm:presLayoutVars>
          <dgm:bulletEnabled val="1"/>
        </dgm:presLayoutVars>
      </dgm:prSet>
      <dgm:spPr/>
      <dgm:t>
        <a:bodyPr/>
        <a:lstStyle/>
        <a:p>
          <a:endParaRPr lang="en-US"/>
        </a:p>
      </dgm:t>
    </dgm:pt>
  </dgm:ptLst>
  <dgm:cxnLst>
    <dgm:cxn modelId="{D491420E-4715-4EF2-9ABD-56621F052E30}" type="presOf" srcId="{51456A8B-99D3-4A3F-9EAC-3AE6A49971CB}" destId="{E5EF8663-44C9-4872-9416-F619A5FF2402}" srcOrd="0" destOrd="0" presId="urn:microsoft.com/office/officeart/2005/8/layout/default#1"/>
    <dgm:cxn modelId="{02BA45D0-4992-4844-A0B1-47BF3FA53DB5}" srcId="{51456A8B-99D3-4A3F-9EAC-3AE6A49971CB}" destId="{48FBB813-6367-4E06-98CA-BA9DA8F728D7}" srcOrd="0" destOrd="0" parTransId="{FDB3C2A2-5894-4CE9-8867-B7DCC6B62B26}" sibTransId="{F11D82A7-0A56-4CEB-9F6A-C5340364731A}"/>
    <dgm:cxn modelId="{4557B5A4-FD8C-4369-870B-8D2045FCF513}" type="presOf" srcId="{48FBB813-6367-4E06-98CA-BA9DA8F728D7}" destId="{E9EF3D10-E165-40F7-9DD3-C85150D6886C}" srcOrd="0" destOrd="0" presId="urn:microsoft.com/office/officeart/2005/8/layout/default#1"/>
    <dgm:cxn modelId="{BCFD1BC6-F1A6-4C4D-8E57-A0D1F65F1A1F}" type="presParOf" srcId="{E5EF8663-44C9-4872-9416-F619A5FF2402}" destId="{E9EF3D10-E165-40F7-9DD3-C85150D6886C}" srcOrd="0" destOrd="0" presId="urn:microsoft.com/office/officeart/2005/8/layout/default#1"/>
  </dgm:cxnLst>
  <dgm:bg>
    <a:solidFill>
      <a:srgbClr val="53B5DF"/>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EF3D10-E165-40F7-9DD3-C85150D6886C}">
      <dsp:nvSpPr>
        <dsp:cNvPr id="0" name=""/>
        <dsp:cNvSpPr/>
      </dsp:nvSpPr>
      <dsp:spPr>
        <a:xfrm>
          <a:off x="0" y="0"/>
          <a:ext cx="2987643" cy="10298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Cloud Consumer</a:t>
          </a:r>
          <a:endParaRPr lang="en-US" sz="2800" kern="1200" dirty="0">
            <a:solidFill>
              <a:schemeClr val="tx1"/>
            </a:solidFill>
          </a:endParaRPr>
        </a:p>
      </dsp:txBody>
      <dsp:txXfrm>
        <a:off x="0" y="0"/>
        <a:ext cx="2987643" cy="10298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56FD9-F0EA-4DF4-85E6-2B4EBB5DB725}" type="datetimeFigureOut">
              <a:rPr lang="en-US" smtClean="0"/>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519DB-D3C5-4B73-843E-0DF484CA823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puter.howstuffworks.com/operating-system.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hatis.techtarget.com/definition/server"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archdatacenter.techtarget.com/definition/data-cent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infosecurity.com/mobility-c-21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rchcloudcomputing.techtarget.com/definition/cloud-comput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convert one physical server into multiple virtual machines. Each virtual server acts like a unique physical device, capable of running its own </a:t>
            </a:r>
            <a:r>
              <a:rPr lang="en-US" b="1" dirty="0" smtClean="0">
                <a:hlinkClick r:id="rId3"/>
              </a:rPr>
              <a:t>operating system</a:t>
            </a:r>
            <a:r>
              <a:rPr lang="en-US" dirty="0" smtClean="0"/>
              <a:t> (OS)</a:t>
            </a:r>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effectLst>
                  <a:outerShdw blurRad="38100" dist="38100" dir="2700000" algn="tl">
                    <a:srgbClr val="000000">
                      <a:alpha val="43137"/>
                    </a:srgbClr>
                  </a:outerShdw>
                </a:effectLst>
              </a:rPr>
              <a:t>cloud provider</a:t>
            </a:r>
            <a:r>
              <a:rPr lang="en-US" dirty="0" smtClean="0"/>
              <a:t>  :   </a:t>
            </a:r>
            <a:r>
              <a:rPr lang="en-US" dirty="0" err="1" smtClean="0"/>
              <a:t>google</a:t>
            </a:r>
            <a:r>
              <a:rPr lang="en-US" baseline="0" dirty="0" smtClean="0"/>
              <a:t>   , </a:t>
            </a:r>
            <a:r>
              <a:rPr lang="en-US" baseline="0" dirty="0" err="1" smtClean="0"/>
              <a:t>amazon</a:t>
            </a:r>
            <a:r>
              <a:rPr lang="en-US" baseline="0" dirty="0" smtClean="0"/>
              <a:t> , IBM </a:t>
            </a:r>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emerging trend in server virtualization is called </a:t>
            </a:r>
            <a:r>
              <a:rPr lang="en-US" b="1" dirty="0" smtClean="0"/>
              <a:t>migration</a:t>
            </a:r>
            <a:r>
              <a:rPr lang="en-US" dirty="0" smtClean="0"/>
              <a:t>. Migration refers to moving a server environment from one place to another. With the right hardware and software, it's possible to move a virtual server from one physical machine in a network to another. Originally, this was possible only if both physical machines ran on the same hardware, operating system and processor. It's possible now to migrate virtual servers from one physical machine to another even if both machines have different processors, but only if the processors come from the same manufacturer.</a:t>
            </a:r>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NIST defines cloud computing by describing </a:t>
            </a:r>
            <a:r>
              <a:rPr lang="en-US" b="1" dirty="0" smtClean="0"/>
              <a:t>five essential characteristics, three cloud service models (delivery</a:t>
            </a:r>
            <a:r>
              <a:rPr lang="en-US" b="1" baseline="0" dirty="0" smtClean="0"/>
              <a:t> models)</a:t>
            </a:r>
            <a:r>
              <a:rPr lang="en-US" b="1" dirty="0" smtClean="0"/>
              <a:t>, and four cloud deployment models</a:t>
            </a:r>
            <a:r>
              <a:rPr lang="en-US" dirty="0" smtClean="0"/>
              <a:t>. They are summarized in visual form in this figure  and explained in detail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Resiliency is the ability of a </a:t>
            </a:r>
            <a:r>
              <a:rPr lang="en-US" dirty="0" smtClean="0">
                <a:hlinkClick r:id="rId3"/>
              </a:rPr>
              <a:t>server</a:t>
            </a:r>
            <a:r>
              <a:rPr lang="en-US" dirty="0" smtClean="0"/>
              <a:t>, network, storage system, or an entire </a:t>
            </a:r>
            <a:r>
              <a:rPr lang="en-US" dirty="0" smtClean="0">
                <a:hlinkClick r:id="rId4"/>
              </a:rPr>
              <a:t>data center</a:t>
            </a:r>
            <a:r>
              <a:rPr lang="en-US" dirty="0" smtClean="0"/>
              <a:t>, to recover quickly and continue operating even when there has been an equipment failure, power outage or other disruption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Broad network access:</a:t>
            </a:r>
            <a:r>
              <a:rPr lang="en-US" dirty="0" smtClean="0"/>
              <a:t> Capabilities are available over the network and accessed through standard mechanisms that promote use by heterogeneous thin or thick client platforms (e.g., </a:t>
            </a:r>
            <a:r>
              <a:rPr lang="en-US" b="1" dirty="0" smtClean="0">
                <a:hlinkClick r:id="rId3"/>
              </a:rPr>
              <a:t>mobile</a:t>
            </a:r>
            <a:r>
              <a:rPr lang="en-US" dirty="0" smtClean="0"/>
              <a:t> phones, tablets, laptops and workstations)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Elasticity is defined as the ability to scale resources both up and down as needed. To the consumer, the cloud appears to be infinite, and the consumer can purchase as much or as little computing power as they need. 	</a:t>
            </a:r>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Regardless of the service model utilized (</a:t>
            </a:r>
            <a:r>
              <a:rPr lang="en-US" sz="1200" kern="1200" baseline="0" dirty="0" err="1" smtClean="0">
                <a:solidFill>
                  <a:schemeClr val="tx1"/>
                </a:solidFill>
                <a:latin typeface="+mn-lt"/>
                <a:ea typeface="+mn-ea"/>
                <a:cs typeface="+mn-cs"/>
              </a:rPr>
              <a:t>SaaS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PaaS</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IaaS</a:t>
            </a:r>
            <a:r>
              <a:rPr lang="en-US" sz="1200" kern="1200" baseline="0" dirty="0" smtClean="0">
                <a:solidFill>
                  <a:schemeClr val="tx1"/>
                </a:solidFill>
                <a:latin typeface="+mn-lt"/>
                <a:ea typeface="+mn-ea"/>
                <a:cs typeface="+mn-cs"/>
              </a:rPr>
              <a:t>) there are four deployment models</a:t>
            </a:r>
          </a:p>
          <a:p>
            <a:r>
              <a:rPr lang="en-US" sz="1200" kern="1200" baseline="0" dirty="0" smtClean="0">
                <a:solidFill>
                  <a:schemeClr val="tx1"/>
                </a:solidFill>
                <a:latin typeface="+mn-lt"/>
                <a:ea typeface="+mn-ea"/>
                <a:cs typeface="+mn-cs"/>
              </a:rPr>
              <a:t>for cloud services, with derivative variations that address specific requirements: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Public Cloud. The cloud infrastructure is made available to the general public or a large</a:t>
            </a:r>
          </a:p>
          <a:p>
            <a:r>
              <a:rPr lang="en-US" sz="1200" kern="1200" baseline="0" dirty="0" smtClean="0">
                <a:solidFill>
                  <a:schemeClr val="tx1"/>
                </a:solidFill>
                <a:latin typeface="+mn-lt"/>
                <a:ea typeface="+mn-ea"/>
                <a:cs typeface="+mn-cs"/>
              </a:rPr>
              <a:t>industry group and is owned by an organization selling cloud services.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Private Cloud. The cloud infrastructure is operated solely for a single organization. It</a:t>
            </a:r>
          </a:p>
          <a:p>
            <a:r>
              <a:rPr lang="en-US" sz="1200" kern="1200" baseline="0" dirty="0" smtClean="0">
                <a:solidFill>
                  <a:schemeClr val="tx1"/>
                </a:solidFill>
                <a:latin typeface="+mn-lt"/>
                <a:ea typeface="+mn-ea"/>
                <a:cs typeface="+mn-cs"/>
              </a:rPr>
              <a:t>may be managed by the organization or a third party, and may exist on-premises or </a:t>
            </a:r>
            <a:r>
              <a:rPr lang="en-US" sz="1200" kern="1200" baseline="0" dirty="0" err="1" smtClean="0">
                <a:solidFill>
                  <a:schemeClr val="tx1"/>
                </a:solidFill>
                <a:latin typeface="+mn-lt"/>
                <a:ea typeface="+mn-ea"/>
                <a:cs typeface="+mn-cs"/>
              </a:rPr>
              <a:t>offpremises</a:t>
            </a:r>
            <a:r>
              <a:rPr lang="en-US" sz="1200" kern="1200" baseline="0" dirty="0" smtClean="0">
                <a:solidFill>
                  <a:schemeClr val="tx1"/>
                </a:solidFill>
                <a:latin typeface="+mn-lt"/>
                <a:ea typeface="+mn-ea"/>
                <a:cs typeface="+mn-cs"/>
              </a:rPr>
              <a:t>.</a:t>
            </a:r>
          </a:p>
          <a:p>
            <a:pPr lvl="1"/>
            <a:r>
              <a:rPr lang="en-US" sz="1200" kern="1200" baseline="0" dirty="0" smtClean="0">
                <a:solidFill>
                  <a:schemeClr val="tx1"/>
                </a:solidFill>
                <a:latin typeface="+mn-lt"/>
                <a:ea typeface="+mn-ea"/>
                <a:cs typeface="+mn-cs"/>
              </a:rPr>
              <a:t>`</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supports a specific community that has shared concerns (e.g., mission, security</a:t>
            </a:r>
          </a:p>
          <a:p>
            <a:r>
              <a:rPr lang="en-US" sz="1200" kern="1200" baseline="0" dirty="0" smtClean="0">
                <a:solidFill>
                  <a:schemeClr val="tx1"/>
                </a:solidFill>
                <a:latin typeface="+mn-lt"/>
                <a:ea typeface="+mn-ea"/>
                <a:cs typeface="+mn-cs"/>
              </a:rPr>
              <a:t>requirements, policy, or compliance considerations). It may be managed by the</a:t>
            </a:r>
          </a:p>
          <a:p>
            <a:r>
              <a:rPr lang="en-US" sz="1200" kern="1200" baseline="0" dirty="0" smtClean="0">
                <a:solidFill>
                  <a:schemeClr val="tx1"/>
                </a:solidFill>
                <a:latin typeface="+mn-lt"/>
                <a:ea typeface="+mn-ea"/>
                <a:cs typeface="+mn-cs"/>
              </a:rPr>
              <a:t>organizations or a third party and may exist on-premises or off-premises.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Example : </a:t>
            </a:r>
          </a:p>
          <a:p>
            <a:r>
              <a:rPr lang="en-US" dirty="0" smtClean="0"/>
              <a:t>For example all Government organizations within the state of California may share computing infrastructure on the cloud to manage data related to citizens residing in California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Hybrid Cloud. The cloud infrastructure is a composition of two or more clouds (private,</a:t>
            </a:r>
          </a:p>
          <a:p>
            <a:r>
              <a:rPr lang="en-US" sz="1200" kern="1200" baseline="0" dirty="0" smtClean="0">
                <a:solidFill>
                  <a:schemeClr val="tx1"/>
                </a:solidFill>
                <a:latin typeface="+mn-lt"/>
                <a:ea typeface="+mn-ea"/>
                <a:cs typeface="+mn-cs"/>
              </a:rPr>
              <a:t>community, or public) that remain unique entities but are bound together by standardized</a:t>
            </a:r>
          </a:p>
          <a:p>
            <a:r>
              <a:rPr lang="en-US" sz="1200" kern="1200" baseline="0" dirty="0" smtClean="0">
                <a:solidFill>
                  <a:schemeClr val="tx1"/>
                </a:solidFill>
                <a:latin typeface="+mn-lt"/>
                <a:ea typeface="+mn-ea"/>
                <a:cs typeface="+mn-cs"/>
              </a:rPr>
              <a:t>or proprietary technology that enables data and application portability (e.g., cloud</a:t>
            </a:r>
          </a:p>
          <a:p>
            <a:r>
              <a:rPr lang="en-US" sz="1200" kern="1200" baseline="0" dirty="0" smtClean="0">
                <a:solidFill>
                  <a:schemeClr val="tx1"/>
                </a:solidFill>
                <a:latin typeface="+mn-lt"/>
                <a:ea typeface="+mn-ea"/>
                <a:cs typeface="+mn-cs"/>
              </a:rPr>
              <a:t>bursting for load-balancing between clouds).</a:t>
            </a:r>
            <a:endParaRPr lang="en-US" dirty="0" smtClean="0"/>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premise means on location, whereas off premise means remote (in the cloud).</a:t>
            </a:r>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 Consumer  Person or organization that maintains a business relationship with, and uses service from, Cloud Providers. </a:t>
            </a:r>
          </a:p>
          <a:p>
            <a:endParaRPr lang="en-US" dirty="0" smtClean="0"/>
          </a:p>
          <a:p>
            <a:r>
              <a:rPr lang="en-US" dirty="0" smtClean="0"/>
              <a:t>Cloud Provider  Person, organization, or entity responsible for making a service available to Cloud Consumers.  </a:t>
            </a:r>
          </a:p>
          <a:p>
            <a:endParaRPr lang="en-US" dirty="0" smtClean="0"/>
          </a:p>
          <a:p>
            <a:r>
              <a:rPr lang="en-US" dirty="0" smtClean="0"/>
              <a:t>Cloud Auditor  The goal of </a:t>
            </a:r>
            <a:r>
              <a:rPr lang="en-US" dirty="0" err="1" smtClean="0"/>
              <a:t>CloudAudit</a:t>
            </a:r>
            <a:r>
              <a:rPr lang="en-US" dirty="0" smtClean="0"/>
              <a:t> is to provide cloud service providers with a way to make their performance and security data readily available for potential customers. </a:t>
            </a:r>
            <a:endParaRPr lang="ar-SA" dirty="0" smtClean="0"/>
          </a:p>
          <a:p>
            <a:endParaRPr lang="en-US" dirty="0" smtClean="0"/>
          </a:p>
          <a:p>
            <a:r>
              <a:rPr lang="en-US" dirty="0" smtClean="0"/>
              <a:t>1. A cloud broker is a third-party individual or business that acts as an intermediary between the purchaser of a </a:t>
            </a:r>
            <a:r>
              <a:rPr lang="en-US" dirty="0" smtClean="0">
                <a:hlinkClick r:id="rId3"/>
              </a:rPr>
              <a:t>cloud computing</a:t>
            </a:r>
            <a:r>
              <a:rPr lang="en-US" dirty="0" smtClean="0"/>
              <a:t> service and the sellers of that service. In general, a broker is someone who acts as an intermediary between two or more parties during negotiations.</a:t>
            </a:r>
          </a:p>
          <a:p>
            <a:endParaRPr lang="en-US" dirty="0" smtClean="0"/>
          </a:p>
          <a:p>
            <a:r>
              <a:rPr lang="en-US" dirty="0" smtClean="0"/>
              <a:t>Cloud Carrier  The intermediary that provides connectivity and transport of cloud  services from Cloud Providers to Cloud Consumers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None/>
            </a:pPr>
            <a:r>
              <a:rPr lang="en-US" dirty="0" smtClean="0"/>
              <a:t>The following are some of the possible benefits for those who offer cloud computing-based services and applications: </a:t>
            </a:r>
          </a:p>
          <a:p>
            <a:r>
              <a:rPr lang="en-US" dirty="0" smtClean="0"/>
              <a:t>•Cost Savings — Companies can reduce their capital expenditures and use operational expenditures for increasing their </a:t>
            </a:r>
          </a:p>
          <a:p>
            <a:r>
              <a:rPr lang="en-US" dirty="0" smtClean="0"/>
              <a:t>computing capabilities. This is a lower barrier to entry and also requires fewer in-house IT resources to provide system support.</a:t>
            </a:r>
          </a:p>
          <a:p>
            <a:r>
              <a:rPr lang="en-US" dirty="0" smtClean="0"/>
              <a:t>• Scalability/Flexibility — Companies can start with a small deployment and grow to a large deployment fairly rapidly, and then scale back if necessary. Also, the flexibility of cloud computing allows companies to use extra resources at peak times, enabling </a:t>
            </a:r>
            <a:r>
              <a:rPr lang="ar-SA" baseline="0" dirty="0" smtClean="0"/>
              <a:t> </a:t>
            </a:r>
            <a:r>
              <a:rPr lang="en-US" dirty="0" smtClean="0"/>
              <a:t>them to satisfy consumer demands. </a:t>
            </a:r>
            <a:endParaRPr lang="ar-SA" dirty="0" smtClean="0"/>
          </a:p>
          <a:p>
            <a:endParaRPr lang="en-US" dirty="0" smtClean="0"/>
          </a:p>
          <a:p>
            <a:r>
              <a:rPr lang="en-US" dirty="0" smtClean="0"/>
              <a:t>• Reliability — Services using multiple redundant sites can support business continuity and disaster recovery.</a:t>
            </a:r>
            <a:endParaRPr lang="ar-SA" dirty="0" smtClean="0"/>
          </a:p>
          <a:p>
            <a:endParaRPr lang="en-US" dirty="0" smtClean="0"/>
          </a:p>
          <a:p>
            <a:r>
              <a:rPr lang="en-US" dirty="0" smtClean="0"/>
              <a:t>• Maintenance — Cloud service providers do the system maintenance, and access is through APIs that do not require application installations onto PCs, thus further reducing maintenance requirements.</a:t>
            </a:r>
            <a:endParaRPr lang="ar-SA" dirty="0" smtClean="0"/>
          </a:p>
          <a:p>
            <a:endParaRPr lang="en-US" dirty="0" smtClean="0"/>
          </a:p>
          <a:p>
            <a:r>
              <a:rPr lang="en-US" dirty="0" smtClean="0"/>
              <a:t>• Mobile Accessible — Mobile workers have increased productivity due to systems accessible in an infrastructure available from anywhere.</a:t>
            </a:r>
          </a:p>
          <a:p>
            <a:endParaRPr lang="en-US" dirty="0"/>
          </a:p>
        </p:txBody>
      </p:sp>
      <p:sp>
        <p:nvSpPr>
          <p:cNvPr id="4" name="Slide Number Placeholder 3"/>
          <p:cNvSpPr>
            <a:spLocks noGrp="1"/>
          </p:cNvSpPr>
          <p:nvPr>
            <p:ph type="sldNum" sz="quarter" idx="10"/>
          </p:nvPr>
        </p:nvSpPr>
        <p:spPr/>
        <p:txBody>
          <a:bodyPr/>
          <a:lstStyle/>
          <a:p>
            <a:fld id="{B40519DB-D3C5-4B73-843E-0DF484CA823F}"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C9D1E1-B650-45D1-A75C-847339223608}"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9D1E1-B650-45D1-A75C-847339223608}"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9D1E1-B650-45D1-A75C-847339223608}"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9D1E1-B650-45D1-A75C-847339223608}"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9D1E1-B650-45D1-A75C-847339223608}"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C9D1E1-B650-45D1-A75C-847339223608}"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C9D1E1-B650-45D1-A75C-847339223608}" type="datetimeFigureOut">
              <a:rPr lang="en-US" smtClean="0"/>
              <a:pPr/>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C9D1E1-B650-45D1-A75C-847339223608}" type="datetimeFigureOut">
              <a:rPr lang="en-US" smtClean="0"/>
              <a:pPr/>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9D1E1-B650-45D1-A75C-847339223608}" type="datetimeFigureOut">
              <a:rPr lang="en-US" smtClean="0"/>
              <a:pPr/>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9D1E1-B650-45D1-A75C-847339223608}"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9D1E1-B650-45D1-A75C-847339223608}"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C6CF-602D-4AB0-80A3-CA563B7A9B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9D1E1-B650-45D1-A75C-847339223608}" type="datetimeFigureOut">
              <a:rPr lang="en-US" smtClean="0"/>
              <a:pPr/>
              <a:t>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FC6CF-602D-4AB0-80A3-CA563B7A9B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www.google.com.sa/url?sa=i&amp;rct=j&amp;q=&amp;esrc=s&amp;frm=1&amp;source=images&amp;cd=&amp;cad=rja&amp;docid=YwO4SqM8b54W6M&amp;tbnid=bSZu9zbE5E3QWM:&amp;ved=0CAUQjRw&amp;url=http%3A%2F%2Fimacify.com%2F2011%2F08%2Fwhat-is-cloud-hosting%2F&amp;ei=JBlLUqehBI200QWahYG4BQ&amp;psig=AFQjCNFwnv6GoXpuzQQMy5xrr5pTxiJu5g&amp;ust=1380739634092121" TargetMode="External"/><Relationship Id="rId2" Type="http://schemas.openxmlformats.org/officeDocument/2006/relationships/hyperlink" Target="http://www.google.com.sa/url?sa=i&amp;rct=j&amp;q=&amp;esrc=s&amp;frm=1&amp;source=images&amp;cd=&amp;cad=rja&amp;docid=JEAAOiZyadFq2M&amp;tbnid=bzu1mTIqydggUM:&amp;ved=0CAUQjRw&amp;url=http%3A%2F%2Fnocoffice.blogspot.com%2F2012%2F08%2Fall-about-cloud-computing.html&amp;ei=99xKUvrnHaSm0AWLo4G4BQ&amp;psig=AFQjCNG2tH4k5LQSC1BO_TOkhTEfwaq8og&amp;ust=1380724338549015" TargetMode="External"/><Relationship Id="rId1" Type="http://schemas.openxmlformats.org/officeDocument/2006/relationships/slideLayout" Target="../slideLayouts/slideLayout1.xml"/><Relationship Id="rId6" Type="http://schemas.openxmlformats.org/officeDocument/2006/relationships/hyperlink" Target="http://www.google.com.sa/url?sa=i&amp;rct=j&amp;q=&amp;esrc=s&amp;frm=1&amp;source=images&amp;cd=&amp;cad=rja&amp;docid=dMzDrRJLmdk98M&amp;tbnid=awenaNYQHnYFCM:&amp;ved=0CAUQjRw&amp;url=http%3A%2F%2Fwww.bruceclay.com%2Fblog%2F2011%2F04%2F3749%2F&amp;ei=DBlLUqqiFMmt0QWynIHICQ&amp;psig=AFQjCNFwnv6GoXpuzQQMy5xrr5pTxiJu5g&amp;ust=1380739634092121" TargetMode="External"/><Relationship Id="rId5" Type="http://schemas.openxmlformats.org/officeDocument/2006/relationships/image" Target="../media/image2.jpeg"/><Relationship Id="rId4" Type="http://schemas.openxmlformats.org/officeDocument/2006/relationships/hyperlink" Target="http://www.google.com.sa/url?sa=i&amp;rct=j&amp;q=&amp;esrc=s&amp;frm=1&amp;source=images&amp;cd=&amp;cad=rja&amp;docid=jzDKv63XAgPrWM&amp;tbnid=E-GJulS2g0ZMqM:&amp;ved=0CAUQjRw&amp;url=http%3A%2F%2Fwww.mybloggerlab.com%2F2013%2F04%2Fwhy-blogger-is-in-cloud-what-are-its-benefits.html&amp;ei=xBhLUpXfBeKm0QXhjIGABQ&amp;psig=AFQjCNFwnv6GoXpuzQQMy5xrr5pTxiJu5g&amp;ust=138073963409212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amp;esrc=s&amp;frm=1&amp;source=images&amp;cd=&amp;cad=rja&amp;docid=jzDKv63XAgPrWM&amp;tbnid=E-GJulS2g0ZMqM:&amp;ved=0CAUQjRw&amp;url=http%3A%2F%2Fwww.mybloggerlab.com%2F2013%2F04%2Fwhy-blogger-is-in-cloud-what-are-its-benefits.html&amp;ei=xBhLUpXfBeKm0QXhjIGABQ&amp;psig=AFQjCNFwnv6GoXpuzQQMy5xrr5pTxiJu5g&amp;ust=138073963409212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sa/url?sa=i&amp;rct=j&amp;q=&amp;esrc=s&amp;frm=1&amp;source=images&amp;cd=&amp;cad=rja&amp;docid=0A8eg4aXw_qK4M&amp;tbnid=CEgfQitYw33-LM:&amp;ved=0CAUQjRw&amp;url=https%3A%2F%2Fwww.ibm.com%2Fdeveloperworks%2Fcommunity%2Fblogs%2Fc2028fdc-41fe-4493-8257-33a59069fa04%2Fdate%2F201009%3Fsortby%3D2%26maxresults%3D15%26lang%3Den&amp;ei=tJdLUqiXAoi_0QXX74G4BQ&amp;psig=AFQjCNEn7ACpqMqdCa18iOQ53uCVqvq-1g&amp;ust=138077209332333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hatis.techtarget.com/definition/business-rule" TargetMode="External"/><Relationship Id="rId2" Type="http://schemas.openxmlformats.org/officeDocument/2006/relationships/hyperlink" Target="http://searchsoa.techtarget.com/definition/user-interface" TargetMode="External"/><Relationship Id="rId1" Type="http://schemas.openxmlformats.org/officeDocument/2006/relationships/slideLayout" Target="../slideLayouts/slideLayout2.xml"/><Relationship Id="rId4" Type="http://schemas.openxmlformats.org/officeDocument/2006/relationships/hyperlink" Target="http://whatis.techtarget.com/definition/co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paranet.com/solutions/clou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aranet.com/solutions/clou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aranet.com/solutions/clou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omputer.howstuffworks.com/home-network.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sa/url?sa=i&amp;rct=j&amp;q=&amp;esrc=s&amp;frm=1&amp;source=images&amp;cd=&amp;cad=rja&amp;docid=1R4AqlkmXe7QfM&amp;tbnid=dP6-SJIYeQUgqM:&amp;ved=0CAUQjRw&amp;url=http%3A%2F%2Fwww.esri.com%2Fnews%2Farcwatch%2F0110%2Ffeature.html&amp;ei=6EVLUsm9IJSa0AXHq4CIBQ&amp;psig=AFQjCNGKjBIRMs85o5J_UAMpDkVN7B6Gyg&amp;ust=138075112105707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14600"/>
            <a:ext cx="7772400" cy="1470025"/>
          </a:xfrm>
        </p:spPr>
        <p:txBody>
          <a:bodyPr/>
          <a:lstStyle/>
          <a:p>
            <a:r>
              <a:rPr lang="en-US" dirty="0" smtClean="0"/>
              <a:t>Cloud computing </a:t>
            </a:r>
            <a:endParaRPr lang="en-US" dirty="0"/>
          </a:p>
        </p:txBody>
      </p:sp>
      <p:sp>
        <p:nvSpPr>
          <p:cNvPr id="3" name="Subtitle 2"/>
          <p:cNvSpPr>
            <a:spLocks noGrp="1"/>
          </p:cNvSpPr>
          <p:nvPr>
            <p:ph type="subTitle" idx="1"/>
          </p:nvPr>
        </p:nvSpPr>
        <p:spPr/>
        <p:txBody>
          <a:bodyPr/>
          <a:lstStyle/>
          <a:p>
            <a:r>
              <a:rPr lang="en-US" dirty="0" err="1" smtClean="0"/>
              <a:t>Tahani</a:t>
            </a:r>
            <a:r>
              <a:rPr lang="en-US" dirty="0" smtClean="0"/>
              <a:t> </a:t>
            </a:r>
            <a:r>
              <a:rPr lang="en-US" dirty="0" err="1" smtClean="0"/>
              <a:t>aljehani</a:t>
            </a:r>
            <a:r>
              <a:rPr lang="en-US" dirty="0" smtClean="0"/>
              <a:t> </a:t>
            </a:r>
            <a:endParaRPr lang="en-US" dirty="0"/>
          </a:p>
        </p:txBody>
      </p:sp>
      <p:pic>
        <p:nvPicPr>
          <p:cNvPr id="4" name="Picture 2" descr="http://2.bp.blogspot.com/-U1xCyzAYAeE/UCjlrw8UZ-I/AAAAAAAAAE4/Ke54yXlQRdI/s1600/email+cloud+computing.png">
            <a:hlinkClick r:id="rId2"/>
          </p:cNvPr>
          <p:cNvPicPr>
            <a:picLocks noChangeAspect="1" noChangeArrowheads="1"/>
          </p:cNvPicPr>
          <p:nvPr/>
        </p:nvPicPr>
        <p:blipFill>
          <a:blip r:embed="rId3" cstate="print"/>
          <a:srcRect/>
          <a:stretch>
            <a:fillRect/>
          </a:stretch>
        </p:blipFill>
        <p:spPr bwMode="auto">
          <a:xfrm rot="20840461">
            <a:off x="-215161" y="-113091"/>
            <a:ext cx="4131698" cy="2667210"/>
          </a:xfrm>
          <a:prstGeom prst="rect">
            <a:avLst/>
          </a:prstGeom>
          <a:noFill/>
        </p:spPr>
      </p:pic>
      <p:pic>
        <p:nvPicPr>
          <p:cNvPr id="5" name="Picture 2" descr="http://4.bp.blogspot.com/-EI17axMORrQ/UW6e0_JhTGI/AAAAAAAAPXU/1yiH71FmLVU/s1600/Cloud.jpg">
            <a:hlinkClick r:id="rId4"/>
          </p:cNvPr>
          <p:cNvPicPr>
            <a:picLocks noChangeAspect="1" noChangeArrowheads="1"/>
          </p:cNvPicPr>
          <p:nvPr/>
        </p:nvPicPr>
        <p:blipFill>
          <a:blip r:embed="rId5" cstate="print"/>
          <a:srcRect/>
          <a:stretch>
            <a:fillRect/>
          </a:stretch>
        </p:blipFill>
        <p:spPr bwMode="auto">
          <a:xfrm>
            <a:off x="4648200" y="304800"/>
            <a:ext cx="3543300" cy="2617513"/>
          </a:xfrm>
          <a:prstGeom prst="rect">
            <a:avLst/>
          </a:prstGeom>
          <a:noFill/>
        </p:spPr>
      </p:pic>
      <p:sp>
        <p:nvSpPr>
          <p:cNvPr id="17410" name="AutoShape 2" descr="https://encrypted-tbn3.gstatic.com/images?q=tbn:ANd9GcRcTKlebgwh_WdmOqk-LK_-f8CcpgCxC9o_6Wo5z60uN14BJI8iTA">
            <a:hlinkClick r:id="rId6"/>
          </p:cNvPr>
          <p:cNvSpPr>
            <a:spLocks noChangeAspect="1" noChangeArrowheads="1"/>
          </p:cNvSpPr>
          <p:nvPr/>
        </p:nvSpPr>
        <p:spPr bwMode="auto">
          <a:xfrm>
            <a:off x="155575" y="-1135063"/>
            <a:ext cx="36766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https://encrypted-tbn3.gstatic.com/images?q=tbn:ANd9GcRcTKlebgwh_WdmOqk-LK_-f8CcpgCxC9o_6Wo5z60uN14BJI8iTA">
            <a:hlinkClick r:id="rId6"/>
          </p:cNvPr>
          <p:cNvSpPr>
            <a:spLocks noChangeAspect="1" noChangeArrowheads="1"/>
          </p:cNvSpPr>
          <p:nvPr/>
        </p:nvSpPr>
        <p:spPr bwMode="auto">
          <a:xfrm>
            <a:off x="155575" y="-1135063"/>
            <a:ext cx="36766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http://cdn.imacify.com/wp-content/uploads/2011/08/cloud-hosting.jpg">
            <a:hlinkClick r:id="rId7"/>
          </p:cNvPr>
          <p:cNvPicPr>
            <a:picLocks noChangeAspect="1" noChangeArrowheads="1"/>
          </p:cNvPicPr>
          <p:nvPr/>
        </p:nvPicPr>
        <p:blipFill>
          <a:blip r:embed="rId8" cstate="print"/>
          <a:srcRect/>
          <a:stretch>
            <a:fillRect/>
          </a:stretch>
        </p:blipFill>
        <p:spPr bwMode="auto">
          <a:xfrm>
            <a:off x="2286000" y="3886200"/>
            <a:ext cx="4572000" cy="266961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04800" y="457200"/>
            <a:ext cx="8477250" cy="6057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a:blip r:embed="rId2" cstate="print"/>
          <a:srcRect/>
          <a:stretch>
            <a:fillRect/>
          </a:stretch>
        </p:blipFill>
        <p:spPr bwMode="auto">
          <a:xfrm>
            <a:off x="304800" y="304800"/>
            <a:ext cx="8486775"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28600" y="228600"/>
            <a:ext cx="8763000" cy="609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0" y="0"/>
            <a:ext cx="5610225" cy="4667250"/>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4748917" y="1752600"/>
            <a:ext cx="4395083" cy="5105400"/>
          </a:xfrm>
          <a:prstGeom prst="rect">
            <a:avLst/>
          </a:prstGeom>
          <a:noFill/>
          <a:ln w="9525">
            <a:noFill/>
            <a:miter lim="800000"/>
            <a:headEnd/>
            <a:tailEnd/>
          </a:ln>
        </p:spPr>
      </p:pic>
      <p:sp>
        <p:nvSpPr>
          <p:cNvPr id="8" name="Curved Down Arrow 7"/>
          <p:cNvSpPr/>
          <p:nvPr/>
        </p:nvSpPr>
        <p:spPr>
          <a:xfrm>
            <a:off x="2590800" y="304800"/>
            <a:ext cx="3810000" cy="1676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t>
            </a:r>
            <a:r>
              <a:rPr lang="en-US" dirty="0" smtClean="0"/>
              <a:t>When you want to access your email you open your web browser, go to the email client, and log in. </a:t>
            </a:r>
            <a:endParaRPr lang="en-US" dirty="0" smtClean="0"/>
          </a:p>
          <a:p>
            <a:r>
              <a:rPr lang="en-US" dirty="0" smtClean="0"/>
              <a:t>Your </a:t>
            </a:r>
            <a:r>
              <a:rPr lang="en-US" dirty="0" smtClean="0"/>
              <a:t>email is not housed on your physical </a:t>
            </a:r>
            <a:r>
              <a:rPr lang="en-US" dirty="0" smtClean="0"/>
              <a:t>computer</a:t>
            </a:r>
          </a:p>
          <a:p>
            <a:r>
              <a:rPr lang="en-US" dirty="0" smtClean="0"/>
              <a:t> </a:t>
            </a:r>
            <a:r>
              <a:rPr lang="en-US" dirty="0" smtClean="0"/>
              <a:t>you access it through an internet connection, and you can access it anywhere. </a:t>
            </a:r>
            <a:endParaRPr lang="en-US" dirty="0" smtClean="0"/>
          </a:p>
          <a:p>
            <a:r>
              <a:rPr lang="en-US" dirty="0" smtClean="0"/>
              <a:t>If </a:t>
            </a:r>
            <a:r>
              <a:rPr lang="en-US" dirty="0" smtClean="0"/>
              <a:t>you are on a trip, at work, or down the street getting coffee, you can check your email as long as you have access to the </a:t>
            </a:r>
            <a:r>
              <a:rPr lang="en-US" dirty="0" smtClean="0"/>
              <a:t>internet.</a:t>
            </a:r>
            <a:endParaRPr lang="en-US" dirty="0" smtClean="0"/>
          </a:p>
          <a:p>
            <a:r>
              <a:rPr lang="en-US" dirty="0" smtClean="0"/>
              <a:t> An email client is similar to how cloud computing </a:t>
            </a:r>
            <a:r>
              <a:rPr lang="en-US" dirty="0" smtClean="0"/>
              <a:t>works.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smtClean="0"/>
              <a:t>The cloud makes it possible for you to access your information from anywhere at any time</a:t>
            </a:r>
            <a:r>
              <a:rPr lang="en-US" dirty="0" smtClean="0"/>
              <a:t>.</a:t>
            </a:r>
          </a:p>
          <a:p>
            <a:r>
              <a:rPr lang="en-US" dirty="0" smtClean="0"/>
              <a:t> </a:t>
            </a:r>
            <a:r>
              <a:rPr lang="en-US" dirty="0" smtClean="0"/>
              <a:t>While a traditional computer setup requires you to be in the same location as your data storage </a:t>
            </a:r>
            <a:r>
              <a:rPr lang="en-US" dirty="0" smtClean="0"/>
              <a:t>device.</a:t>
            </a:r>
          </a:p>
          <a:p>
            <a:r>
              <a:rPr lang="en-US" dirty="0" smtClean="0"/>
              <a:t>The </a:t>
            </a:r>
            <a:r>
              <a:rPr lang="en-US" dirty="0" smtClean="0"/>
              <a:t>cloud removes the need for you to be in the same physical location as the hardware that stores your data</a:t>
            </a:r>
            <a:r>
              <a:rPr lang="en-US" dirty="0" smtClean="0"/>
              <a:t>.</a:t>
            </a:r>
          </a:p>
          <a:p>
            <a:r>
              <a:rPr lang="en-US" dirty="0" smtClean="0"/>
              <a:t> </a:t>
            </a:r>
            <a:r>
              <a:rPr lang="en-US" dirty="0" smtClean="0"/>
              <a:t>Your cloud provider can both own and house the hardware and software necessary to run your home or business applications.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 This is especially helpful for businesses that cannot afford the same amount of hardware and storage space as a bigger company. </a:t>
            </a:r>
            <a:endParaRPr lang="en-US" dirty="0" smtClean="0"/>
          </a:p>
          <a:p>
            <a:r>
              <a:rPr lang="en-US" dirty="0" smtClean="0"/>
              <a:t>Small </a:t>
            </a:r>
            <a:r>
              <a:rPr lang="en-US" dirty="0" smtClean="0"/>
              <a:t>companies can store their information in the cloud, removing the cost of purchasing and storing memory devices</a:t>
            </a:r>
            <a:r>
              <a:rPr lang="en-US" dirty="0" smtClean="0"/>
              <a:t>.</a:t>
            </a:r>
          </a:p>
          <a:p>
            <a:r>
              <a:rPr lang="en-US" dirty="0" smtClean="0"/>
              <a:t>Remove the cost for hiring programmers and the time for building the application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cloud computing </a:t>
            </a:r>
            <a:endParaRPr lang="en-US" dirty="0"/>
          </a:p>
        </p:txBody>
      </p:sp>
      <p:sp>
        <p:nvSpPr>
          <p:cNvPr id="3" name="Content Placeholder 2"/>
          <p:cNvSpPr>
            <a:spLocks noGrp="1"/>
          </p:cNvSpPr>
          <p:nvPr>
            <p:ph idx="1"/>
          </p:nvPr>
        </p:nvSpPr>
        <p:spPr/>
        <p:txBody>
          <a:bodyPr/>
          <a:lstStyle/>
          <a:p>
            <a:r>
              <a:rPr lang="en-US" dirty="0" smtClean="0"/>
              <a:t>In the cloud computing model, computing power, software, storage services, and platforms are delivered on demand to external customers over the internet.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 Computing </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Cloud computing </a:t>
            </a:r>
            <a:r>
              <a:rPr lang="en-US" dirty="0" smtClean="0"/>
              <a:t>is a method of providing a set of shared computing resources that include applications, computing, storage, networking, development and deployment platforms, and business process. </a:t>
            </a:r>
          </a:p>
          <a:p>
            <a:endParaRPr lang="en-US" dirty="0" smtClean="0"/>
          </a:p>
          <a:p>
            <a:r>
              <a:rPr lang="en-US" dirty="0" smtClean="0"/>
              <a:t>Cloud computing turns traditionally soiled computing assets into a</a:t>
            </a:r>
            <a:r>
              <a:rPr lang="en-US" b="1" dirty="0" smtClean="0"/>
              <a:t> shared pool of resources </a:t>
            </a:r>
            <a:r>
              <a:rPr lang="en-US" dirty="0" smtClean="0"/>
              <a:t>that are based on an underlying Internet foundation. </a:t>
            </a:r>
          </a:p>
          <a:p>
            <a:endParaRPr lang="en-US" dirty="0" smtClean="0"/>
          </a:p>
          <a:p>
            <a:r>
              <a:rPr lang="en-US" dirty="0" smtClean="0"/>
              <a:t>Cloud computing makes these resources easier to use by supporting a self-service model so resources can be acquired or provisioned based on need or assigned business rules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i="1" dirty="0" smtClean="0">
                <a:solidFill>
                  <a:srgbClr val="000000"/>
                </a:solidFill>
                <a:latin typeface="Trebuchet MS"/>
                <a:ea typeface="ＭＳ Ｐゴシック" charset="0"/>
              </a:rPr>
              <a:t>NIST Definition of Cloud Computing</a:t>
            </a:r>
            <a:endParaRPr lang="en-US" dirty="0"/>
          </a:p>
        </p:txBody>
      </p:sp>
      <p:sp>
        <p:nvSpPr>
          <p:cNvPr id="3" name="Content Placeholder 2"/>
          <p:cNvSpPr>
            <a:spLocks noGrp="1"/>
          </p:cNvSpPr>
          <p:nvPr>
            <p:ph idx="1"/>
          </p:nvPr>
        </p:nvSpPr>
        <p:spPr/>
        <p:txBody>
          <a:bodyPr>
            <a:normAutofit fontScale="92500" lnSpcReduction="20000"/>
          </a:bodyPr>
          <a:lstStyle/>
          <a:p>
            <a:pPr marL="0" indent="0" fontAlgn="base">
              <a:spcBef>
                <a:spcPct val="0"/>
              </a:spcBef>
              <a:spcAft>
                <a:spcPct val="0"/>
              </a:spcAft>
              <a:buNone/>
            </a:pPr>
            <a:r>
              <a:rPr lang="cs-CZ" b="1" dirty="0" smtClean="0">
                <a:solidFill>
                  <a:srgbClr val="000000"/>
                </a:solidFill>
                <a:latin typeface="Arial" charset="0"/>
                <a:ea typeface="ＭＳ Ｐゴシック" charset="0"/>
              </a:rPr>
              <a:t>July 5, 2011: </a:t>
            </a:r>
          </a:p>
          <a:p>
            <a:pPr marL="0" indent="0" fontAlgn="base">
              <a:spcBef>
                <a:spcPct val="0"/>
              </a:spcBef>
              <a:spcAft>
                <a:spcPct val="0"/>
              </a:spcAft>
              <a:buNone/>
            </a:pPr>
            <a:endParaRPr lang="cs-CZ" b="1" dirty="0" smtClean="0">
              <a:solidFill>
                <a:srgbClr val="000000"/>
              </a:solidFill>
              <a:latin typeface="Arial" charset="0"/>
              <a:ea typeface="ＭＳ Ｐゴシック" charset="0"/>
            </a:endParaRPr>
          </a:p>
          <a:p>
            <a:pPr marL="0" indent="0" fontAlgn="base">
              <a:spcBef>
                <a:spcPct val="0"/>
              </a:spcBef>
              <a:spcAft>
                <a:spcPct val="0"/>
              </a:spcAft>
              <a:buNone/>
            </a:pPr>
            <a:r>
              <a:rPr lang="cs-CZ" i="1" dirty="0" smtClean="0">
                <a:solidFill>
                  <a:srgbClr val="000000"/>
                </a:solidFill>
                <a:latin typeface="Trebuchet MS"/>
                <a:ea typeface="ＭＳ Ｐゴシック" charset="0"/>
              </a:rPr>
              <a:t>The NIST Definition of Cloud Computing identified cloud computing as:</a:t>
            </a:r>
          </a:p>
          <a:p>
            <a:pPr marL="0" indent="0" fontAlgn="base">
              <a:spcBef>
                <a:spcPct val="0"/>
              </a:spcBef>
              <a:spcAft>
                <a:spcPct val="0"/>
              </a:spcAft>
              <a:buNone/>
            </a:pPr>
            <a:endParaRPr lang="cs-CZ" i="1" dirty="0" smtClean="0">
              <a:solidFill>
                <a:srgbClr val="000000"/>
              </a:solidFill>
              <a:latin typeface="Trebuchet MS"/>
              <a:ea typeface="ＭＳ Ｐゴシック" charset="0"/>
            </a:endParaRPr>
          </a:p>
          <a:p>
            <a:pPr marL="0" indent="0" fontAlgn="base">
              <a:spcBef>
                <a:spcPct val="0"/>
              </a:spcBef>
              <a:spcAft>
                <a:spcPct val="0"/>
              </a:spcAft>
              <a:buNone/>
            </a:pPr>
            <a:r>
              <a:rPr lang="cs-CZ" i="1" dirty="0" smtClean="0">
                <a:solidFill>
                  <a:srgbClr val="000000"/>
                </a:solidFill>
                <a:latin typeface="Trebuchet MS"/>
                <a:ea typeface="ＭＳ Ｐゴシック" charset="0"/>
              </a:rPr>
              <a:t>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Before talking about cloud computing we should know about the virtualization which is the infrastructure of cloud computing</a:t>
            </a:r>
            <a:endParaRPr lang="en-US" dirty="0"/>
          </a:p>
        </p:txBody>
      </p:sp>
      <p:pic>
        <p:nvPicPr>
          <p:cNvPr id="40962" name="Picture 2" descr="http://4.bp.blogspot.com/-EI17axMORrQ/UW6e0_JhTGI/AAAAAAAAPXU/1yiH71FmLVU/s1600/Cloud.jpg">
            <a:hlinkClick r:id="rId2"/>
          </p:cNvPr>
          <p:cNvPicPr>
            <a:picLocks noChangeAspect="1" noChangeArrowheads="1"/>
          </p:cNvPicPr>
          <p:nvPr/>
        </p:nvPicPr>
        <p:blipFill>
          <a:blip r:embed="rId3" cstate="print"/>
          <a:srcRect/>
          <a:stretch>
            <a:fillRect/>
          </a:stretch>
        </p:blipFill>
        <p:spPr bwMode="auto">
          <a:xfrm>
            <a:off x="2971800" y="4240487"/>
            <a:ext cx="3543300" cy="26175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ea typeface="ＭＳ Ｐゴシック" pitchFamily="34" charset="-128"/>
              </a:rPr>
              <a:t>Cloud computing often leverages</a:t>
            </a:r>
            <a:endParaRPr lang="en-US" dirty="0"/>
          </a:p>
        </p:txBody>
      </p:sp>
      <p:sp>
        <p:nvSpPr>
          <p:cNvPr id="3" name="Content Placeholder 2"/>
          <p:cNvSpPr>
            <a:spLocks noGrp="1"/>
          </p:cNvSpPr>
          <p:nvPr>
            <p:ph idx="1"/>
          </p:nvPr>
        </p:nvSpPr>
        <p:spPr/>
        <p:txBody>
          <a:bodyPr>
            <a:normAutofit lnSpcReduction="10000"/>
          </a:bodyPr>
          <a:lstStyle/>
          <a:p>
            <a:r>
              <a:rPr lang="en-US" altLang="ja-JP" dirty="0" smtClean="0">
                <a:ea typeface="ＭＳ Ｐゴシック" pitchFamily="34" charset="-128"/>
              </a:rPr>
              <a:t>Cloud computing often leverages:</a:t>
            </a:r>
          </a:p>
          <a:p>
            <a:pPr lvl="1"/>
            <a:r>
              <a:rPr lang="en-US" altLang="ja-JP" dirty="0" smtClean="0">
                <a:ea typeface="ＭＳ Ｐゴシック" pitchFamily="34" charset="-128"/>
              </a:rPr>
              <a:t>Massive scale</a:t>
            </a:r>
          </a:p>
          <a:p>
            <a:pPr lvl="1"/>
            <a:r>
              <a:rPr lang="en-US" altLang="ja-JP" dirty="0" smtClean="0">
                <a:ea typeface="ＭＳ Ｐゴシック" pitchFamily="34" charset="-128"/>
              </a:rPr>
              <a:t>Homogeneity</a:t>
            </a:r>
          </a:p>
          <a:p>
            <a:pPr lvl="1"/>
            <a:r>
              <a:rPr lang="en-US" altLang="ja-JP" dirty="0" smtClean="0">
                <a:ea typeface="ＭＳ Ｐゴシック" pitchFamily="34" charset="-128"/>
              </a:rPr>
              <a:t>Virtualization</a:t>
            </a:r>
          </a:p>
          <a:p>
            <a:pPr lvl="1"/>
            <a:r>
              <a:rPr lang="en-US" altLang="ja-JP" dirty="0" smtClean="0">
                <a:ea typeface="ＭＳ Ｐゴシック" pitchFamily="34" charset="-128"/>
              </a:rPr>
              <a:t>Resilient computing</a:t>
            </a:r>
          </a:p>
          <a:p>
            <a:pPr lvl="1"/>
            <a:r>
              <a:rPr lang="en-US" altLang="ja-JP" dirty="0" smtClean="0">
                <a:ea typeface="ＭＳ Ｐゴシック" pitchFamily="34" charset="-128"/>
              </a:rPr>
              <a:t>Low cost software</a:t>
            </a:r>
          </a:p>
          <a:p>
            <a:pPr lvl="1"/>
            <a:r>
              <a:rPr lang="en-US" altLang="ja-JP" dirty="0" smtClean="0">
                <a:ea typeface="ＭＳ Ｐゴシック" pitchFamily="34" charset="-128"/>
              </a:rPr>
              <a:t>Geographic distribution</a:t>
            </a:r>
          </a:p>
          <a:p>
            <a:pPr lvl="1"/>
            <a:r>
              <a:rPr lang="en-US" altLang="ja-JP" dirty="0" smtClean="0">
                <a:ea typeface="ＭＳ Ｐゴシック" pitchFamily="34" charset="-128"/>
              </a:rPr>
              <a:t>Service orientation</a:t>
            </a:r>
          </a:p>
          <a:p>
            <a:pPr lvl="1"/>
            <a:r>
              <a:rPr lang="en-US" altLang="ja-JP" dirty="0" smtClean="0">
                <a:ea typeface="ＭＳ Ｐゴシック" pitchFamily="34" charset="-128"/>
              </a:rPr>
              <a:t>Advanced security technologies</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Essential Cloud Characteristics</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t>On-demand </a:t>
            </a:r>
            <a:r>
              <a:rPr lang="en-US" dirty="0" smtClean="0"/>
              <a:t>self-service</a:t>
            </a:r>
            <a:r>
              <a:rPr lang="ar-SA" dirty="0" smtClean="0"/>
              <a:t> </a:t>
            </a:r>
            <a:r>
              <a:rPr lang="en-US" dirty="0" smtClean="0"/>
              <a:t> </a:t>
            </a:r>
            <a:endParaRPr lang="en-US" dirty="0" smtClean="0"/>
          </a:p>
          <a:p>
            <a:pPr marL="633222" indent="-514350">
              <a:buFont typeface="+mj-lt"/>
              <a:buAutoNum type="arabicPeriod"/>
            </a:pPr>
            <a:r>
              <a:rPr lang="en-US" dirty="0" smtClean="0"/>
              <a:t>Broad network access</a:t>
            </a:r>
          </a:p>
          <a:p>
            <a:pPr marL="633222" indent="-514350">
              <a:buFont typeface="+mj-lt"/>
              <a:buAutoNum type="arabicPeriod"/>
            </a:pPr>
            <a:r>
              <a:rPr lang="en-US" dirty="0" smtClean="0"/>
              <a:t>Resource pooling</a:t>
            </a:r>
          </a:p>
          <a:p>
            <a:pPr marL="971550" lvl="1" indent="-514350"/>
            <a:r>
              <a:rPr lang="en-US" dirty="0" smtClean="0"/>
              <a:t>Location independence</a:t>
            </a:r>
          </a:p>
          <a:p>
            <a:pPr marL="633222" indent="-514350">
              <a:buFont typeface="+mj-lt"/>
              <a:buAutoNum type="arabicPeriod"/>
            </a:pPr>
            <a:r>
              <a:rPr lang="en-US" dirty="0" smtClean="0"/>
              <a:t>Rapid elasticity</a:t>
            </a:r>
          </a:p>
          <a:p>
            <a:pPr marL="633222" indent="-514350">
              <a:buFont typeface="+mj-lt"/>
              <a:buAutoNum type="arabicPeriod"/>
            </a:pPr>
            <a:r>
              <a:rPr lang="en-US" dirty="0" smtClean="0"/>
              <a:t>Measured service (Pay per use)</a:t>
            </a:r>
          </a:p>
          <a:p>
            <a:pPr>
              <a:buNone/>
            </a:pP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Multi-tenancy?</a:t>
            </a:r>
            <a:endParaRPr lang="en-US" dirty="0"/>
          </a:p>
        </p:txBody>
      </p:sp>
      <p:sp>
        <p:nvSpPr>
          <p:cNvPr id="3" name="Content Placeholder 2"/>
          <p:cNvSpPr>
            <a:spLocks noGrp="1"/>
          </p:cNvSpPr>
          <p:nvPr>
            <p:ph idx="1"/>
          </p:nvPr>
        </p:nvSpPr>
        <p:spPr/>
        <p:txBody>
          <a:bodyPr/>
          <a:lstStyle/>
          <a:p>
            <a:r>
              <a:rPr lang="en-US" dirty="0" smtClean="0"/>
              <a:t>Although </a:t>
            </a:r>
            <a:r>
              <a:rPr lang="en-US" b="1" dirty="0" smtClean="0"/>
              <a:t>not an essential </a:t>
            </a:r>
            <a:r>
              <a:rPr lang="en-US" dirty="0" smtClean="0"/>
              <a:t>characteristic of Cloud Computing we should mention</a:t>
            </a:r>
          </a:p>
          <a:p>
            <a:endParaRPr lang="en-US" dirty="0"/>
          </a:p>
        </p:txBody>
      </p:sp>
      <p:pic>
        <p:nvPicPr>
          <p:cNvPr id="62466" name="Picture 2" descr="https://www.ibm.com/developerworks/community/blogs/c2028fdc-41fe-4493-8257-33a59069fa04/resource/BLOGS_UPLOADED_IMAGES/pubcloud.JPG">
            <a:hlinkClick r:id="rId2"/>
          </p:cNvPr>
          <p:cNvPicPr>
            <a:picLocks noChangeAspect="1" noChangeArrowheads="1"/>
          </p:cNvPicPr>
          <p:nvPr/>
        </p:nvPicPr>
        <p:blipFill>
          <a:blip r:embed="rId3" cstate="print"/>
          <a:srcRect/>
          <a:stretch>
            <a:fillRect/>
          </a:stretch>
        </p:blipFill>
        <p:spPr bwMode="auto">
          <a:xfrm>
            <a:off x="1447800" y="2895600"/>
            <a:ext cx="5562600" cy="33623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Multi-tenancy?</a:t>
            </a:r>
            <a:endParaRPr lang="en-US" dirty="0"/>
          </a:p>
        </p:txBody>
      </p:sp>
      <p:sp>
        <p:nvSpPr>
          <p:cNvPr id="3" name="Content Placeholder 2"/>
          <p:cNvSpPr>
            <a:spLocks noGrp="1"/>
          </p:cNvSpPr>
          <p:nvPr>
            <p:ph idx="1"/>
          </p:nvPr>
        </p:nvSpPr>
        <p:spPr/>
        <p:txBody>
          <a:bodyPr/>
          <a:lstStyle/>
          <a:p>
            <a:r>
              <a:rPr lang="en-US" dirty="0" smtClean="0"/>
              <a:t>Multi-tenancy is an architecture in which a single instance of a software </a:t>
            </a:r>
            <a:r>
              <a:rPr lang="en-US" dirty="0" smtClean="0"/>
              <a:t>application serves </a:t>
            </a:r>
            <a:r>
              <a:rPr lang="en-US" dirty="0" smtClean="0"/>
              <a:t>multiple customers</a:t>
            </a:r>
            <a:r>
              <a:rPr lang="en-US" dirty="0" smtClean="0"/>
              <a:t>.</a:t>
            </a:r>
          </a:p>
          <a:p>
            <a:r>
              <a:rPr lang="en-US" dirty="0" smtClean="0"/>
              <a:t>Each customer is called a tenant. </a:t>
            </a:r>
            <a:endParaRPr lang="en-US" dirty="0" smtClean="0"/>
          </a:p>
          <a:p>
            <a:r>
              <a:rPr lang="en-US" dirty="0" smtClean="0"/>
              <a:t>Tenants </a:t>
            </a:r>
            <a:r>
              <a:rPr lang="en-US" dirty="0" smtClean="0"/>
              <a:t>may be given the ability to customize some parts of the application, such as color of the user interface ( </a:t>
            </a:r>
            <a:r>
              <a:rPr lang="en-US" dirty="0" smtClean="0">
                <a:hlinkClick r:id="rId2"/>
              </a:rPr>
              <a:t>UI</a:t>
            </a:r>
            <a:r>
              <a:rPr lang="en-US" dirty="0" smtClean="0"/>
              <a:t>) or </a:t>
            </a:r>
            <a:r>
              <a:rPr lang="en-US" dirty="0" smtClean="0">
                <a:hlinkClick r:id="rId3"/>
              </a:rPr>
              <a:t>business rules</a:t>
            </a:r>
            <a:r>
              <a:rPr lang="en-US" dirty="0" smtClean="0"/>
              <a:t>, but they cannot customize the application's </a:t>
            </a:r>
            <a:r>
              <a:rPr lang="en-US" dirty="0" smtClean="0">
                <a:hlinkClick r:id="rId4"/>
              </a:rPr>
              <a:t>code</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lang="en-US" dirty="0" smtClean="0"/>
              <a:t>ypes </a:t>
            </a:r>
            <a:r>
              <a:rPr lang="en-US" dirty="0" smtClean="0"/>
              <a:t>of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With the essential characteristics of Cloud Computing defined, it is critical to understand the types of services that are available in a Cloud Computing model. </a:t>
            </a:r>
            <a:endParaRPr lang="ar-SA" dirty="0" smtClean="0"/>
          </a:p>
          <a:p>
            <a:r>
              <a:rPr lang="en-US" dirty="0" smtClean="0"/>
              <a:t>The </a:t>
            </a:r>
            <a:r>
              <a:rPr lang="en-US" dirty="0" smtClean="0"/>
              <a:t>NIST definition of Cloud Computing defines three service models: </a:t>
            </a:r>
            <a:endParaRPr lang="ar-SA" dirty="0" smtClean="0"/>
          </a:p>
          <a:p>
            <a:pPr lvl="1"/>
            <a:r>
              <a:rPr lang="en-US" dirty="0" smtClean="0"/>
              <a:t>Cloud </a:t>
            </a:r>
            <a:r>
              <a:rPr lang="en-US" dirty="0" smtClean="0"/>
              <a:t>Infrastructure as a Service (</a:t>
            </a:r>
            <a:r>
              <a:rPr lang="en-US" dirty="0" err="1" smtClean="0"/>
              <a:t>IaaS</a:t>
            </a:r>
            <a:r>
              <a:rPr lang="en-US" dirty="0" smtClean="0"/>
              <a:t>) </a:t>
            </a:r>
            <a:endParaRPr lang="ar-SA" dirty="0" smtClean="0"/>
          </a:p>
          <a:p>
            <a:pPr lvl="1"/>
            <a:r>
              <a:rPr lang="en-US" dirty="0" smtClean="0"/>
              <a:t>Cloud </a:t>
            </a:r>
            <a:r>
              <a:rPr lang="en-US" dirty="0" smtClean="0"/>
              <a:t>Platform as a Service (</a:t>
            </a:r>
            <a:r>
              <a:rPr lang="en-US" dirty="0" err="1" smtClean="0"/>
              <a:t>PaaS</a:t>
            </a:r>
            <a:r>
              <a:rPr lang="en-US" dirty="0" smtClean="0"/>
              <a:t>)</a:t>
            </a:r>
            <a:endParaRPr lang="ar-SA" dirty="0" smtClean="0"/>
          </a:p>
          <a:p>
            <a:pPr lvl="1"/>
            <a:r>
              <a:rPr lang="en-US" dirty="0" smtClean="0"/>
              <a:t>Cloud </a:t>
            </a:r>
            <a:r>
              <a:rPr lang="en-US" dirty="0" smtClean="0"/>
              <a:t>Software as a Service (</a:t>
            </a:r>
            <a:r>
              <a:rPr lang="en-US" dirty="0" err="1" smtClean="0"/>
              <a:t>SaaS</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as a Service (</a:t>
            </a:r>
            <a:r>
              <a:rPr lang="en-US" b="1" dirty="0" err="1" smtClean="0"/>
              <a:t>SaaS</a:t>
            </a:r>
            <a:r>
              <a:rPr lang="en-US" b="1" dirty="0" smtClean="0"/>
              <a:t>).</a:t>
            </a:r>
            <a:endParaRPr lang="en-US" dirty="0"/>
          </a:p>
        </p:txBody>
      </p:sp>
      <p:sp>
        <p:nvSpPr>
          <p:cNvPr id="10" name="Content Placeholder 9"/>
          <p:cNvSpPr>
            <a:spLocks noGrp="1"/>
          </p:cNvSpPr>
          <p:nvPr>
            <p:ph idx="1"/>
          </p:nvPr>
        </p:nvSpPr>
        <p:spPr/>
        <p:txBody>
          <a:bodyPr/>
          <a:lstStyle/>
          <a:p>
            <a:r>
              <a:rPr lang="en-US" dirty="0" smtClean="0"/>
              <a:t>The capability provided to the consumer is to use the provider’s applications running on a cloud infrastructure2</a:t>
            </a:r>
            <a:r>
              <a:rPr lang="en-US" dirty="0" smtClean="0"/>
              <a:t>.</a:t>
            </a:r>
          </a:p>
          <a:p>
            <a:r>
              <a:rPr lang="en-US" dirty="0" smtClean="0"/>
              <a:t>The applications are accessible from various client </a:t>
            </a:r>
            <a:r>
              <a:rPr lang="en-US" dirty="0" smtClean="0"/>
              <a:t>devices.</a:t>
            </a:r>
          </a:p>
          <a:p>
            <a:r>
              <a:rPr lang="en-US" dirty="0" smtClean="0"/>
              <a:t>The consumer does not manage or control the underlying </a:t>
            </a:r>
            <a:r>
              <a:rPr lang="en-US" dirty="0" smtClean="0">
                <a:hlinkClick r:id="rId2" tooltip="cloud infrastructure"/>
              </a:rPr>
              <a:t>cloud </a:t>
            </a:r>
            <a:r>
              <a:rPr lang="en-US" dirty="0" smtClean="0">
                <a:hlinkClick r:id="rId2" tooltip="cloud infrastructure"/>
              </a:rPr>
              <a:t>infrastructure</a:t>
            </a:r>
            <a:endParaRPr lang="en-US" dirty="0" smtClean="0"/>
          </a:p>
          <a:p>
            <a:r>
              <a:rPr lang="en-US" dirty="0" smtClean="0"/>
              <a:t>Used by end user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Platform as a Service (</a:t>
            </a:r>
            <a:r>
              <a:rPr lang="en-US" b="1" dirty="0" err="1" smtClean="0"/>
              <a:t>PaaS</a:t>
            </a:r>
            <a:r>
              <a:rPr lang="en-US" b="1" dirty="0" smtClean="0"/>
              <a:t>).</a:t>
            </a:r>
            <a:endParaRPr lang="en-US" dirty="0"/>
          </a:p>
        </p:txBody>
      </p:sp>
      <p:sp>
        <p:nvSpPr>
          <p:cNvPr id="3" name="Content Placeholder 2"/>
          <p:cNvSpPr>
            <a:spLocks noGrp="1"/>
          </p:cNvSpPr>
          <p:nvPr>
            <p:ph idx="1"/>
          </p:nvPr>
        </p:nvSpPr>
        <p:spPr/>
        <p:txBody>
          <a:bodyPr/>
          <a:lstStyle/>
          <a:p>
            <a:r>
              <a:rPr lang="en-US" dirty="0" smtClean="0"/>
              <a:t>The capability provided to the consumer is to deploy onto the </a:t>
            </a:r>
            <a:r>
              <a:rPr lang="en-US" dirty="0" smtClean="0">
                <a:hlinkClick r:id="rId2" tooltip="cloud infrastructure"/>
              </a:rPr>
              <a:t>cloud infrastructure</a:t>
            </a:r>
            <a:r>
              <a:rPr lang="en-US" dirty="0" smtClean="0"/>
              <a:t> consumer-created or acquired applications created using programming languages, libraries, services, and tools supported by the </a:t>
            </a:r>
            <a:r>
              <a:rPr lang="en-US" dirty="0" smtClean="0"/>
              <a:t>provider</a:t>
            </a:r>
          </a:p>
          <a:p>
            <a:r>
              <a:rPr lang="en-US" dirty="0" smtClean="0"/>
              <a:t>Used by developers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Infrastructure as a Service (</a:t>
            </a:r>
            <a:r>
              <a:rPr lang="en-US" b="1" dirty="0" err="1" smtClean="0"/>
              <a:t>IaaS</a:t>
            </a:r>
            <a:r>
              <a:rPr lang="en-US" b="1"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capability provided to the consumer is to provision processing, storage, networks, and other fundamental computing resources </a:t>
            </a:r>
            <a:endParaRPr lang="en-US" dirty="0" smtClean="0"/>
          </a:p>
          <a:p>
            <a:r>
              <a:rPr lang="en-US" dirty="0" smtClean="0"/>
              <a:t>where </a:t>
            </a:r>
            <a:r>
              <a:rPr lang="en-US" dirty="0" smtClean="0"/>
              <a:t>the consumer is able to deploy and run arbitrary software, which can include operating systems and applications. </a:t>
            </a:r>
            <a:endParaRPr lang="en-US" dirty="0" smtClean="0"/>
          </a:p>
          <a:p>
            <a:r>
              <a:rPr lang="en-US" dirty="0" smtClean="0"/>
              <a:t>The </a:t>
            </a:r>
            <a:r>
              <a:rPr lang="en-US" dirty="0" smtClean="0"/>
              <a:t>consumer does not manage or control the underlying </a:t>
            </a:r>
            <a:r>
              <a:rPr lang="en-US" dirty="0" smtClean="0">
                <a:hlinkClick r:id="rId2" tooltip="cloud infrastructure"/>
              </a:rPr>
              <a:t>cloud infrastructure</a:t>
            </a:r>
            <a:r>
              <a:rPr lang="en-US" dirty="0" smtClean="0"/>
              <a:t> but has control over operating systems, storage, and deployed applications; and possibly limited control of select networking components (e.g., host firewalls).  </a:t>
            </a:r>
            <a:endParaRPr lang="en-US" dirty="0" smtClean="0"/>
          </a:p>
          <a:p>
            <a:r>
              <a:rPr lang="en-US" dirty="0" smtClean="0"/>
              <a:t>Used by network architecture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600200"/>
            <a:ext cx="91725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virtualization </a:t>
            </a:r>
            <a:endParaRPr lang="en-US" dirty="0"/>
          </a:p>
        </p:txBody>
      </p:sp>
      <p:sp>
        <p:nvSpPr>
          <p:cNvPr id="3" name="Content Placeholder 2"/>
          <p:cNvSpPr>
            <a:spLocks noGrp="1"/>
          </p:cNvSpPr>
          <p:nvPr>
            <p:ph idx="1"/>
          </p:nvPr>
        </p:nvSpPr>
        <p:spPr/>
        <p:txBody>
          <a:bodyPr/>
          <a:lstStyle/>
          <a:p>
            <a:r>
              <a:rPr lang="en-US" b="1" dirty="0" smtClean="0"/>
              <a:t>Server computers</a:t>
            </a:r>
            <a:r>
              <a:rPr lang="en-US" dirty="0" smtClean="0"/>
              <a:t> -- machines that host files and applications on </a:t>
            </a:r>
            <a:r>
              <a:rPr lang="en-US" dirty="0" smtClean="0">
                <a:hlinkClick r:id="rId2"/>
              </a:rPr>
              <a:t>computer </a:t>
            </a:r>
            <a:r>
              <a:rPr lang="en-US" dirty="0" smtClean="0">
                <a:hlinkClick r:id="rId2"/>
              </a:rPr>
              <a:t>networks</a:t>
            </a:r>
            <a:endParaRPr lang="en-US" dirty="0" smtClean="0"/>
          </a:p>
          <a:p>
            <a:r>
              <a:rPr lang="en-US" dirty="0" smtClean="0"/>
              <a:t>Problems :</a:t>
            </a:r>
          </a:p>
          <a:p>
            <a:pPr lvl="1"/>
            <a:r>
              <a:rPr lang="en-US" dirty="0" smtClean="0"/>
              <a:t>Most </a:t>
            </a:r>
            <a:r>
              <a:rPr lang="en-US" dirty="0" smtClean="0"/>
              <a:t>servers use only a small fraction of their overall processing capabilities. </a:t>
            </a:r>
            <a:endParaRPr lang="en-US" dirty="0" smtClean="0"/>
          </a:p>
          <a:p>
            <a:pPr lvl="1"/>
            <a:r>
              <a:rPr lang="en-US" dirty="0" smtClean="0"/>
              <a:t>Another </a:t>
            </a:r>
            <a:r>
              <a:rPr lang="en-US" dirty="0" smtClean="0"/>
              <a:t>problem is that as a computer network gets larger and more complex, the servers begin to take up a lot of physical space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Cloud Deployment Models</a:t>
            </a:r>
            <a:endParaRPr lang="en-US" dirty="0"/>
          </a:p>
        </p:txBody>
      </p:sp>
      <p:sp>
        <p:nvSpPr>
          <p:cNvPr id="3" name="Content Placeholder 2"/>
          <p:cNvSpPr>
            <a:spLocks noGrp="1"/>
          </p:cNvSpPr>
          <p:nvPr>
            <p:ph idx="1"/>
          </p:nvPr>
        </p:nvSpPr>
        <p:spPr/>
        <p:txBody>
          <a:bodyPr>
            <a:normAutofit/>
          </a:bodyPr>
          <a:lstStyle/>
          <a:p>
            <a:r>
              <a:rPr lang="en-US" dirty="0" smtClean="0"/>
              <a:t>Private cloud </a:t>
            </a:r>
          </a:p>
          <a:p>
            <a:pPr lvl="1"/>
            <a:r>
              <a:rPr lang="en-US" dirty="0" smtClean="0"/>
              <a:t>enterprise owned or leased</a:t>
            </a:r>
          </a:p>
          <a:p>
            <a:r>
              <a:rPr lang="en-US" dirty="0" smtClean="0"/>
              <a:t>Community cloud</a:t>
            </a:r>
          </a:p>
          <a:p>
            <a:pPr lvl="1"/>
            <a:r>
              <a:rPr lang="en-US" dirty="0" smtClean="0"/>
              <a:t>shared infrastructure for specific community</a:t>
            </a:r>
          </a:p>
          <a:p>
            <a:r>
              <a:rPr lang="en-US" dirty="0" smtClean="0"/>
              <a:t>Public cloud</a:t>
            </a:r>
          </a:p>
          <a:p>
            <a:pPr lvl="1"/>
            <a:r>
              <a:rPr lang="en-US" dirty="0" smtClean="0"/>
              <a:t>Sold to the public, mega-scale infrastructure</a:t>
            </a:r>
          </a:p>
          <a:p>
            <a:r>
              <a:rPr lang="en-US" dirty="0" smtClean="0"/>
              <a:t>Hybrid cloud</a:t>
            </a:r>
          </a:p>
          <a:p>
            <a:pPr lvl="1">
              <a:spcBef>
                <a:spcPct val="0"/>
              </a:spcBef>
            </a:pPr>
            <a:r>
              <a:rPr lang="en-US" dirty="0" smtClean="0"/>
              <a:t>composition of two or more clouds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esri.com/news/arcwatch/0110/graphics/feature4-lg.jpg">
            <a:hlinkClick r:id="rId3"/>
          </p:cNvPr>
          <p:cNvPicPr>
            <a:picLocks noChangeAspect="1" noChangeArrowheads="1"/>
          </p:cNvPicPr>
          <p:nvPr/>
        </p:nvPicPr>
        <p:blipFill>
          <a:blip r:embed="rId4" cstate="print"/>
          <a:srcRect/>
          <a:stretch>
            <a:fillRect/>
          </a:stretch>
        </p:blipFill>
        <p:spPr bwMode="auto">
          <a:xfrm>
            <a:off x="381001" y="609600"/>
            <a:ext cx="8153400" cy="6019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NIST: Interactions between Actors in Cloud Computing</a:t>
            </a:r>
            <a:endParaRPr lang="en-US" dirty="0"/>
          </a:p>
        </p:txBody>
      </p:sp>
      <p:grpSp>
        <p:nvGrpSpPr>
          <p:cNvPr id="4" name="Group 3"/>
          <p:cNvGrpSpPr/>
          <p:nvPr/>
        </p:nvGrpSpPr>
        <p:grpSpPr>
          <a:xfrm>
            <a:off x="609600" y="1981200"/>
            <a:ext cx="8190370" cy="3280371"/>
            <a:chOff x="570366" y="2073244"/>
            <a:chExt cx="8190370" cy="3280371"/>
          </a:xfrm>
        </p:grpSpPr>
        <p:cxnSp>
          <p:nvCxnSpPr>
            <p:cNvPr id="5" name="Straight Connector 4"/>
            <p:cNvCxnSpPr>
              <a:stCxn id="11" idx="3"/>
              <a:endCxn id="15" idx="1"/>
            </p:cNvCxnSpPr>
            <p:nvPr/>
          </p:nvCxnSpPr>
          <p:spPr bwMode="auto">
            <a:xfrm>
              <a:off x="3558011" y="2588160"/>
              <a:ext cx="2215081" cy="13582"/>
            </a:xfrm>
            <a:prstGeom prst="line">
              <a:avLst/>
            </a:prstGeom>
            <a:ln w="76200">
              <a:solidFill>
                <a:srgbClr val="FE8626"/>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bwMode="auto">
            <a:xfrm>
              <a:off x="2135109" y="3085723"/>
              <a:ext cx="9053" cy="1390462"/>
            </a:xfrm>
            <a:prstGeom prst="line">
              <a:avLst/>
            </a:prstGeom>
            <a:ln w="76200">
              <a:solidFill>
                <a:srgbClr val="FF9966"/>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bwMode="auto">
            <a:xfrm rot="16200000">
              <a:off x="4594633" y="3505954"/>
              <a:ext cx="9053" cy="2556095"/>
            </a:xfrm>
            <a:prstGeom prst="line">
              <a:avLst/>
            </a:prstGeom>
            <a:ln w="76200">
              <a:solidFill>
                <a:srgbClr val="FF9966"/>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bwMode="auto">
            <a:xfrm rot="600000" flipH="1">
              <a:off x="3563789" y="2702193"/>
              <a:ext cx="2388875" cy="1943861"/>
            </a:xfrm>
            <a:prstGeom prst="line">
              <a:avLst/>
            </a:prstGeom>
            <a:ln w="76200">
              <a:solidFill>
                <a:srgbClr val="FE8626"/>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rot="14820000" flipH="1">
              <a:off x="3522420" y="2723393"/>
              <a:ext cx="2388875" cy="1943861"/>
            </a:xfrm>
            <a:prstGeom prst="line">
              <a:avLst/>
            </a:prstGeom>
            <a:ln w="76200">
              <a:solidFill>
                <a:srgbClr val="53B5DF"/>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7262387" y="3000092"/>
              <a:ext cx="9053" cy="1390462"/>
            </a:xfrm>
            <a:prstGeom prst="line">
              <a:avLst/>
            </a:prstGeom>
            <a:ln w="76200">
              <a:solidFill>
                <a:srgbClr val="FE8626"/>
              </a:solidFill>
              <a:headEnd type="none" w="med" len="med"/>
              <a:tailEnd type="none" w="med" len="med"/>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graphicFrame>
          <p:nvGraphicFramePr>
            <p:cNvPr id="11" name="Diagram 10"/>
            <p:cNvGraphicFramePr/>
            <p:nvPr>
              <p:extLst>
                <p:ext uri="{D42A27DB-BD31-4B8C-83A1-F6EECF244321}">
                  <p14:modId xmlns="" xmlns:p14="http://schemas.microsoft.com/office/powerpoint/2010/main" val="700748826"/>
                </p:ext>
              </p:extLst>
            </p:nvPr>
          </p:nvGraphicFramePr>
          <p:xfrm>
            <a:off x="570366" y="2073244"/>
            <a:ext cx="2987645" cy="102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61"/>
            <p:cNvGrpSpPr/>
            <p:nvPr/>
          </p:nvGrpSpPr>
          <p:grpSpPr>
            <a:xfrm>
              <a:off x="5761020" y="4261542"/>
              <a:ext cx="2999716" cy="1092073"/>
              <a:chOff x="-12073" y="-62243"/>
              <a:chExt cx="2999716" cy="1092073"/>
            </a:xfrm>
            <a:solidFill>
              <a:srgbClr val="FF9966"/>
            </a:solidFill>
          </p:grpSpPr>
          <p:sp>
            <p:nvSpPr>
              <p:cNvPr id="19" name="Rectangle 13"/>
              <p:cNvSpPr/>
              <p:nvPr/>
            </p:nvSpPr>
            <p:spPr>
              <a:xfrm>
                <a:off x="-12073" y="-62243"/>
                <a:ext cx="2987643" cy="1029830"/>
              </a:xfrm>
              <a:prstGeom prst="rect">
                <a:avLst/>
              </a:prstGeom>
              <a:grpFill/>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sp>
          <p:sp>
            <p:nvSpPr>
              <p:cNvPr id="20" name="Rectangle 14"/>
              <p:cNvSpPr/>
              <p:nvPr/>
            </p:nvSpPr>
            <p:spPr>
              <a:xfrm>
                <a:off x="0" y="0"/>
                <a:ext cx="2987643" cy="1029830"/>
              </a:xfrm>
              <a:prstGeom prst="rect">
                <a:avLst/>
              </a:prstGeom>
              <a:grpFill/>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fontAlgn="base">
                  <a:lnSpc>
                    <a:spcPct val="90000"/>
                  </a:lnSpc>
                  <a:spcBef>
                    <a:spcPct val="0"/>
                  </a:spcBef>
                  <a:spcAft>
                    <a:spcPct val="35000"/>
                  </a:spcAft>
                </a:pPr>
                <a:r>
                  <a:rPr lang="en-US" sz="3000" b="1" dirty="0" smtClean="0">
                    <a:solidFill>
                      <a:srgbClr val="000000"/>
                    </a:solidFill>
                  </a:rPr>
                  <a:t>Cloud Provider</a:t>
                </a:r>
                <a:endParaRPr lang="en-US" sz="3000" b="1" dirty="0">
                  <a:solidFill>
                    <a:srgbClr val="000000"/>
                  </a:solidFill>
                </a:endParaRPr>
              </a:p>
            </p:txBody>
          </p:sp>
        </p:grpSp>
        <p:grpSp>
          <p:nvGrpSpPr>
            <p:cNvPr id="13" name="Group 15"/>
            <p:cNvGrpSpPr/>
            <p:nvPr/>
          </p:nvGrpSpPr>
          <p:grpSpPr>
            <a:xfrm>
              <a:off x="638338" y="4261542"/>
              <a:ext cx="2992173" cy="1029830"/>
              <a:chOff x="140325" y="0"/>
              <a:chExt cx="2992173" cy="1029830"/>
            </a:xfrm>
          </p:grpSpPr>
          <p:sp>
            <p:nvSpPr>
              <p:cNvPr id="17" name="Rectangle 16"/>
              <p:cNvSpPr/>
              <p:nvPr/>
            </p:nvSpPr>
            <p:spPr>
              <a:xfrm>
                <a:off x="144855" y="0"/>
                <a:ext cx="2987643" cy="1029830"/>
              </a:xfrm>
              <a:prstGeom prst="rect">
                <a:avLst/>
              </a:prstGeom>
              <a:solidFill>
                <a:schemeClr val="accent6">
                  <a:lumMod val="75000"/>
                </a:schemeClr>
              </a:solidFill>
              <a:scene3d>
                <a:camera prst="orthographicFront"/>
                <a:lightRig rig="threePt" dir="t"/>
              </a:scene3d>
              <a:sp3d>
                <a:bevelT w="165100" prst="coolSlan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140325" y="0"/>
                <a:ext cx="2987643" cy="1029830"/>
              </a:xfrm>
              <a:prstGeom prst="rect">
                <a:avLst/>
              </a:prstGeom>
              <a:gradFill flip="none" rotWithShape="1">
                <a:gsLst>
                  <a:gs pos="5000">
                    <a:srgbClr val="FF9966"/>
                  </a:gs>
                  <a:gs pos="100000">
                    <a:schemeClr val="lt1">
                      <a:shade val="30000"/>
                      <a:satMod val="200000"/>
                    </a:schemeClr>
                  </a:gs>
                </a:gsLst>
                <a:path path="rect">
                  <a:fillToRect l="100000" t="100000"/>
                </a:path>
                <a:tileRect r="-100000" b="-100000"/>
              </a:gradFill>
              <a:scene3d>
                <a:camera prst="orthographicFront"/>
                <a:lightRig rig="threePt" dir="t"/>
              </a:scene3d>
              <a:sp3d>
                <a:bevelT w="165100" prst="coolSlant"/>
              </a:sp3d>
            </p:spPr>
            <p:style>
              <a:lnRef idx="0">
                <a:scrgbClr r="0" g="0" b="0"/>
              </a:lnRef>
              <a:fillRef idx="1003">
                <a:schemeClr val="lt1"/>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fontAlgn="base">
                  <a:lnSpc>
                    <a:spcPct val="90000"/>
                  </a:lnSpc>
                  <a:spcBef>
                    <a:spcPct val="0"/>
                  </a:spcBef>
                  <a:spcAft>
                    <a:spcPct val="35000"/>
                  </a:spcAft>
                </a:pPr>
                <a:r>
                  <a:rPr lang="en-US" sz="3000" b="1" dirty="0" smtClean="0">
                    <a:solidFill>
                      <a:srgbClr val="000000"/>
                    </a:solidFill>
                  </a:rPr>
                  <a:t>Cloud Broker</a:t>
                </a:r>
                <a:endParaRPr lang="en-US" sz="3000" b="1" dirty="0">
                  <a:solidFill>
                    <a:srgbClr val="000000"/>
                  </a:solidFill>
                </a:endParaRPr>
              </a:p>
            </p:txBody>
          </p:sp>
        </p:grpSp>
        <p:grpSp>
          <p:nvGrpSpPr>
            <p:cNvPr id="14" name="Group 18"/>
            <p:cNvGrpSpPr/>
            <p:nvPr/>
          </p:nvGrpSpPr>
          <p:grpSpPr>
            <a:xfrm>
              <a:off x="5773092" y="2086827"/>
              <a:ext cx="2987643" cy="1029830"/>
              <a:chOff x="0" y="0"/>
              <a:chExt cx="2987643" cy="1029830"/>
            </a:xfrm>
            <a:solidFill>
              <a:srgbClr val="FE8626"/>
            </a:solidFill>
          </p:grpSpPr>
          <p:sp>
            <p:nvSpPr>
              <p:cNvPr id="15" name="Rectangle 14"/>
              <p:cNvSpPr/>
              <p:nvPr/>
            </p:nvSpPr>
            <p:spPr>
              <a:xfrm>
                <a:off x="0" y="0"/>
                <a:ext cx="2987643" cy="1029830"/>
              </a:xfrm>
              <a:prstGeom prst="rect">
                <a:avLst/>
              </a:prstGeom>
              <a:grp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sp>
          <p:sp>
            <p:nvSpPr>
              <p:cNvPr id="16" name="Rectangle 15"/>
              <p:cNvSpPr/>
              <p:nvPr/>
            </p:nvSpPr>
            <p:spPr>
              <a:xfrm>
                <a:off x="0" y="0"/>
                <a:ext cx="2987643" cy="1029830"/>
              </a:xfrm>
              <a:prstGeom prst="rect">
                <a:avLst/>
              </a:prstGeom>
              <a:grp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spcFirstLastPara="0" vert="horz" wrap="square" lIns="114300" tIns="114300" rIns="114300" bIns="114300" numCol="1" spcCol="1270" anchor="ctr" anchorCtr="0">
                <a:noAutofit/>
              </a:bodyPr>
              <a:lstStyle/>
              <a:p>
                <a:pPr algn="ctr" defTabSz="1333500" fontAlgn="base">
                  <a:lnSpc>
                    <a:spcPct val="90000"/>
                  </a:lnSpc>
                  <a:spcBef>
                    <a:spcPct val="0"/>
                  </a:spcBef>
                  <a:spcAft>
                    <a:spcPct val="35000"/>
                  </a:spcAft>
                </a:pPr>
                <a:r>
                  <a:rPr lang="en-US" sz="3000" b="1" dirty="0" smtClean="0">
                    <a:solidFill>
                      <a:srgbClr val="000000"/>
                    </a:solidFill>
                  </a:rPr>
                  <a:t>Cloud Auditor</a:t>
                </a:r>
                <a:endParaRPr lang="en-US" sz="3000" b="1" dirty="0">
                  <a:solidFill>
                    <a:srgbClr val="000000"/>
                  </a:solidFill>
                </a:endParaRP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cloud </a:t>
            </a:r>
            <a:endParaRPr lang="en-US" dirty="0"/>
          </a:p>
        </p:txBody>
      </p:sp>
      <p:sp>
        <p:nvSpPr>
          <p:cNvPr id="3" name="Content Placeholder 2"/>
          <p:cNvSpPr>
            <a:spLocks noGrp="1"/>
          </p:cNvSpPr>
          <p:nvPr>
            <p:ph idx="1"/>
          </p:nvPr>
        </p:nvSpPr>
        <p:spPr/>
        <p:txBody>
          <a:bodyPr/>
          <a:lstStyle/>
          <a:p>
            <a:r>
              <a:rPr lang="en-US" dirty="0" smtClean="0"/>
              <a:t>Cost Saving </a:t>
            </a:r>
          </a:p>
          <a:p>
            <a:r>
              <a:rPr lang="en-US" dirty="0" smtClean="0"/>
              <a:t>Scalability/Flexibility </a:t>
            </a:r>
          </a:p>
          <a:p>
            <a:r>
              <a:rPr lang="en-US" dirty="0" smtClean="0"/>
              <a:t>Reliability</a:t>
            </a:r>
          </a:p>
          <a:p>
            <a:r>
              <a:rPr lang="en-US" dirty="0" smtClean="0"/>
              <a:t>Maintenance</a:t>
            </a:r>
          </a:p>
          <a:p>
            <a:r>
              <a:rPr lang="en-US" dirty="0" smtClean="0"/>
              <a:t>Mobile Accessible  </a:t>
            </a:r>
          </a:p>
          <a:p>
            <a:endParaRPr lang="en-US" dirty="0" smtClean="0"/>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the cloud </a:t>
            </a:r>
            <a:endParaRPr lang="en-US" dirty="0"/>
          </a:p>
        </p:txBody>
      </p:sp>
      <p:sp>
        <p:nvSpPr>
          <p:cNvPr id="3" name="Content Placeholder 2"/>
          <p:cNvSpPr>
            <a:spLocks noGrp="1"/>
          </p:cNvSpPr>
          <p:nvPr>
            <p:ph idx="1"/>
          </p:nvPr>
        </p:nvSpPr>
        <p:spPr/>
        <p:txBody>
          <a:bodyPr/>
          <a:lstStyle/>
          <a:p>
            <a:r>
              <a:rPr lang="en-US" dirty="0" smtClean="0"/>
              <a:t>The information housed on the cloud is often seen as valuable to individuals with malicious intent. </a:t>
            </a:r>
            <a:endParaRPr lang="en-US" dirty="0" smtClean="0"/>
          </a:p>
          <a:p>
            <a:r>
              <a:rPr lang="en-US" dirty="0" smtClean="0"/>
              <a:t>There </a:t>
            </a:r>
            <a:r>
              <a:rPr lang="en-US" dirty="0" smtClean="0"/>
              <a:t>is a lot of personal information and potentially secure data that people store on their computers, and this information is now being transferred to the cloud.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the cloud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thing you must look into is the security measures that your </a:t>
            </a:r>
            <a:r>
              <a:rPr lang="en-US" u="sng" dirty="0" smtClean="0">
                <a:effectLst>
                  <a:outerShdw blurRad="38100" dist="38100" dir="2700000" algn="tl">
                    <a:srgbClr val="000000">
                      <a:alpha val="43137"/>
                    </a:srgbClr>
                  </a:outerShdw>
                </a:effectLst>
              </a:rPr>
              <a:t>cloud provider</a:t>
            </a:r>
            <a:r>
              <a:rPr lang="en-US" dirty="0" smtClean="0"/>
              <a:t> already has in place. </a:t>
            </a:r>
            <a:endParaRPr lang="en-US" dirty="0" smtClean="0"/>
          </a:p>
          <a:p>
            <a:pPr lvl="1"/>
            <a:r>
              <a:rPr lang="en-US" dirty="0" smtClean="0"/>
              <a:t>What encryption methods do the providers have in place? </a:t>
            </a:r>
            <a:endParaRPr lang="en-US" dirty="0" smtClean="0"/>
          </a:p>
          <a:p>
            <a:pPr lvl="1"/>
            <a:r>
              <a:rPr lang="en-US" dirty="0" smtClean="0"/>
              <a:t>What methods of protection do they have in place for the actual hardware that your data will be stored on? </a:t>
            </a:r>
            <a:endParaRPr lang="en-US" dirty="0" smtClean="0"/>
          </a:p>
          <a:p>
            <a:pPr lvl="1"/>
            <a:r>
              <a:rPr lang="en-US" dirty="0" smtClean="0"/>
              <a:t>Will they have backups of my data? Do they have firewalls set up? </a:t>
            </a:r>
            <a:endParaRPr lang="en-US" dirty="0" smtClean="0"/>
          </a:p>
          <a:p>
            <a:pPr lvl="1"/>
            <a:r>
              <a:rPr lang="en-US" dirty="0" smtClean="0"/>
              <a:t>If you have a community cloud, what barriers are in place to keep your information separate from other companies?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examples </a:t>
            </a:r>
            <a:endParaRPr lang="en-US" dirty="0"/>
          </a:p>
        </p:txBody>
      </p:sp>
      <p:sp>
        <p:nvSpPr>
          <p:cNvPr id="3" name="Content Placeholder 2"/>
          <p:cNvSpPr>
            <a:spLocks noGrp="1"/>
          </p:cNvSpPr>
          <p:nvPr>
            <p:ph idx="1"/>
          </p:nvPr>
        </p:nvSpPr>
        <p:spPr/>
        <p:txBody>
          <a:bodyPr/>
          <a:lstStyle/>
          <a:p>
            <a:r>
              <a:rPr lang="en-US" dirty="0" smtClean="0"/>
              <a:t>Amazon EC2</a:t>
            </a:r>
          </a:p>
          <a:p>
            <a:r>
              <a:rPr lang="en-US" dirty="0" smtClean="0"/>
              <a:t>Google App Engine</a:t>
            </a:r>
          </a:p>
          <a:p>
            <a:r>
              <a:rPr lang="en-US" dirty="0" smtClean="0"/>
              <a:t>Microsoft Azure Service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EC2</a:t>
            </a:r>
            <a:endParaRPr lang="en-US" dirty="0"/>
          </a:p>
        </p:txBody>
      </p:sp>
      <p:sp>
        <p:nvSpPr>
          <p:cNvPr id="3" name="Content Placeholder 2"/>
          <p:cNvSpPr>
            <a:spLocks noGrp="1"/>
          </p:cNvSpPr>
          <p:nvPr>
            <p:ph idx="1"/>
          </p:nvPr>
        </p:nvSpPr>
        <p:spPr/>
        <p:txBody>
          <a:bodyPr>
            <a:normAutofit fontScale="92500"/>
          </a:bodyPr>
          <a:lstStyle/>
          <a:p>
            <a:r>
              <a:rPr lang="en-US" dirty="0" smtClean="0"/>
              <a:t>With Amazon Elastic Compute Cloud (EC2), you need to set up an Amazon Machine Image – a </a:t>
            </a:r>
            <a:r>
              <a:rPr lang="en-US" dirty="0" smtClean="0"/>
              <a:t>virtual machine </a:t>
            </a:r>
            <a:r>
              <a:rPr lang="en-US" dirty="0" smtClean="0"/>
              <a:t>running Windows (or Linux) </a:t>
            </a:r>
            <a:endParaRPr lang="en-US" dirty="0" smtClean="0"/>
          </a:p>
          <a:p>
            <a:r>
              <a:rPr lang="en-US" dirty="0" smtClean="0"/>
              <a:t>Install applications</a:t>
            </a:r>
            <a:r>
              <a:rPr lang="en-US" dirty="0" smtClean="0"/>
              <a:t>, libraries, and </a:t>
            </a:r>
            <a:r>
              <a:rPr lang="en-US" dirty="0" smtClean="0"/>
              <a:t>data that </a:t>
            </a:r>
            <a:r>
              <a:rPr lang="en-US" dirty="0" smtClean="0"/>
              <a:t>you need</a:t>
            </a:r>
            <a:r>
              <a:rPr lang="en-US" dirty="0" smtClean="0"/>
              <a:t>.</a:t>
            </a:r>
          </a:p>
          <a:p>
            <a:r>
              <a:rPr lang="en-US" dirty="0" smtClean="0"/>
              <a:t>one </a:t>
            </a:r>
            <a:r>
              <a:rPr lang="en-US" dirty="0" smtClean="0"/>
              <a:t>processor, 1.7GB of </a:t>
            </a:r>
            <a:r>
              <a:rPr lang="en-US" dirty="0" smtClean="0"/>
              <a:t>RAM, 160GB </a:t>
            </a:r>
            <a:r>
              <a:rPr lang="en-US" dirty="0" smtClean="0"/>
              <a:t>of storage – is available for as little as £700 per </a:t>
            </a:r>
            <a:r>
              <a:rPr lang="en-US" dirty="0" smtClean="0"/>
              <a:t>year</a:t>
            </a:r>
            <a:endParaRPr lang="en-US" dirty="0" smtClean="0"/>
          </a:p>
          <a:p>
            <a:r>
              <a:rPr lang="en-US" dirty="0" smtClean="0"/>
              <a:t>4 processor 7.5 </a:t>
            </a:r>
            <a:r>
              <a:rPr lang="en-US" dirty="0" smtClean="0"/>
              <a:t>GB of RAM, 850GB storage – works out to £2800 per </a:t>
            </a:r>
            <a:r>
              <a:rPr lang="en-US" dirty="0" smtClean="0"/>
              <a:t>year</a:t>
            </a:r>
            <a:endParaRPr lang="en-US" dirty="0"/>
          </a:p>
        </p:txBody>
      </p:sp>
      <p:pic>
        <p:nvPicPr>
          <p:cNvPr id="64514" name="Picture 2"/>
          <p:cNvPicPr>
            <a:picLocks noChangeAspect="1" noChangeArrowheads="1"/>
          </p:cNvPicPr>
          <p:nvPr/>
        </p:nvPicPr>
        <p:blipFill>
          <a:blip r:embed="rId3" cstate="print"/>
          <a:srcRect/>
          <a:stretch>
            <a:fillRect/>
          </a:stretch>
        </p:blipFill>
        <p:spPr bwMode="auto">
          <a:xfrm>
            <a:off x="7315200" y="381000"/>
            <a:ext cx="1371600" cy="81522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App Engine</a:t>
            </a:r>
            <a:endParaRPr lang="en-US" dirty="0"/>
          </a:p>
        </p:txBody>
      </p:sp>
      <p:sp>
        <p:nvSpPr>
          <p:cNvPr id="3" name="Content Placeholder 2"/>
          <p:cNvSpPr>
            <a:spLocks noGrp="1"/>
          </p:cNvSpPr>
          <p:nvPr>
            <p:ph idx="1"/>
          </p:nvPr>
        </p:nvSpPr>
        <p:spPr/>
        <p:txBody>
          <a:bodyPr>
            <a:normAutofit/>
          </a:bodyPr>
          <a:lstStyle/>
          <a:p>
            <a:r>
              <a:rPr lang="en-US" dirty="0" smtClean="0"/>
              <a:t>To build a Google App Engine website, you set up an account and get access to the App Engine</a:t>
            </a:r>
          </a:p>
          <a:p>
            <a:r>
              <a:rPr lang="en-US" dirty="0" smtClean="0"/>
              <a:t>Software Development Kit (SDK), which allows you to write App Engine-compatible software.</a:t>
            </a:r>
          </a:p>
          <a:p>
            <a:r>
              <a:rPr lang="en-US" dirty="0" smtClean="0"/>
              <a:t>Unfortunately </a:t>
            </a:r>
            <a:r>
              <a:rPr lang="en-US" dirty="0" smtClean="0"/>
              <a:t>the </a:t>
            </a:r>
            <a:r>
              <a:rPr lang="en-US" dirty="0" smtClean="0"/>
              <a:t>platform does not support </a:t>
            </a:r>
            <a:r>
              <a:rPr lang="en-US" dirty="0" smtClean="0"/>
              <a:t>Microsoft  only Python </a:t>
            </a:r>
            <a:r>
              <a:rPr lang="en-US" dirty="0" smtClean="0"/>
              <a:t>or Java must be used.</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7010400" y="609600"/>
            <a:ext cx="1609725" cy="533400"/>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685800" y="5410200"/>
            <a:ext cx="3181350" cy="111395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a:t>
            </a:r>
            <a:endParaRPr lang="en-US" dirty="0"/>
          </a:p>
        </p:txBody>
      </p:sp>
      <p:sp>
        <p:nvSpPr>
          <p:cNvPr id="3" name="Content Placeholder 2"/>
          <p:cNvSpPr>
            <a:spLocks noGrp="1"/>
          </p:cNvSpPr>
          <p:nvPr>
            <p:ph idx="1"/>
          </p:nvPr>
        </p:nvSpPr>
        <p:spPr/>
        <p:txBody>
          <a:bodyPr>
            <a:normAutofit/>
          </a:bodyPr>
          <a:lstStyle/>
          <a:p>
            <a:r>
              <a:rPr lang="en-US" dirty="0" smtClean="0"/>
              <a:t>and as you’d expect it is slightly more focused on the </a:t>
            </a:r>
            <a:r>
              <a:rPr lang="en-US" dirty="0" smtClean="0"/>
              <a:t>use of </a:t>
            </a:r>
            <a:r>
              <a:rPr lang="en-US" dirty="0" smtClean="0"/>
              <a:t>.NET components (it natively supports ASP.NET). It is also set up to support SQL Server </a:t>
            </a:r>
            <a:r>
              <a:rPr lang="en-US" dirty="0" smtClean="0"/>
              <a:t>databases</a:t>
            </a:r>
          </a:p>
          <a:p>
            <a:r>
              <a:rPr lang="en-US" dirty="0" smtClean="0"/>
              <a:t>$1120, or around £</a:t>
            </a:r>
            <a:r>
              <a:rPr lang="en-US" dirty="0" smtClean="0"/>
              <a:t>700  per  year </a:t>
            </a:r>
            <a:endParaRPr lang="en-US" dirty="0" smtClean="0"/>
          </a:p>
          <a:p>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6019800" y="1066800"/>
            <a:ext cx="2762250" cy="523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Virtualization </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914400" y="1371600"/>
            <a:ext cx="72009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Gide VS cloud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difference between a cloud and a grid can be expressed as below:</a:t>
            </a:r>
          </a:p>
          <a:p>
            <a:r>
              <a:rPr lang="en-US" dirty="0" smtClean="0"/>
              <a:t>Resource distribution: Cloud computing is a centralized model whereas grid computing is a decentralized model where the computation could occur over many administrative domains.</a:t>
            </a:r>
          </a:p>
          <a:p>
            <a:r>
              <a:rPr lang="en-US" dirty="0" smtClean="0"/>
              <a:t>Ownership: A grid is a collection of computers which is owned by multiple parties in multiple locations and connected together so that users can share the combined power of resources. Whereas a cloud is a collection of computers usually owned by a single party.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utilizations </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0" y="1676400"/>
            <a:ext cx="8963025"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proprieties of virtual machine </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457200" y="1905000"/>
            <a:ext cx="8410575" cy="3800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Infra</a:t>
            </a:r>
            <a:endParaRPr lang="en-US"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49416" y="1600200"/>
            <a:ext cx="8045167"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228600" y="609600"/>
            <a:ext cx="8753475" cy="5781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228600" y="685800"/>
            <a:ext cx="8572500" cy="55816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TotalTime>
  <Words>2186</Words>
  <Application>Microsoft Office PowerPoint</Application>
  <PresentationFormat>On-screen Show (4:3)</PresentationFormat>
  <Paragraphs>194</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Cloud computing </vt:lpstr>
      <vt:lpstr>Before talking about cloud computing we should know about the virtualization which is the infrastructure of cloud computing</vt:lpstr>
      <vt:lpstr>Why virtualization </vt:lpstr>
      <vt:lpstr>What is Virtualization </vt:lpstr>
      <vt:lpstr>Hardware utilizations </vt:lpstr>
      <vt:lpstr>Key proprieties of virtual machine </vt:lpstr>
      <vt:lpstr>Virtualization Infra</vt:lpstr>
      <vt:lpstr>Slide 8</vt:lpstr>
      <vt:lpstr>Slide 9</vt:lpstr>
      <vt:lpstr>Slide 10</vt:lpstr>
      <vt:lpstr>Slide 11</vt:lpstr>
      <vt:lpstr>Slide 12</vt:lpstr>
      <vt:lpstr>Slide 13</vt:lpstr>
      <vt:lpstr>Introduction to cloud computing </vt:lpstr>
      <vt:lpstr>Introduction to cloud computing </vt:lpstr>
      <vt:lpstr>Introduction to cloud computing </vt:lpstr>
      <vt:lpstr>Introduction to cloud computing </vt:lpstr>
      <vt:lpstr>What is Cloud Computing ?</vt:lpstr>
      <vt:lpstr>NIST Definition of Cloud Computing</vt:lpstr>
      <vt:lpstr>Slide 20</vt:lpstr>
      <vt:lpstr>Cloud computing often leverages</vt:lpstr>
      <vt:lpstr>Five Essential Cloud Characteristics</vt:lpstr>
      <vt:lpstr>Multi-tenancy?</vt:lpstr>
      <vt:lpstr>Multi-tenancy?</vt:lpstr>
      <vt:lpstr>Types of services</vt:lpstr>
      <vt:lpstr>Software as a Service (SaaS).</vt:lpstr>
      <vt:lpstr>Platform as a Service (PaaS).</vt:lpstr>
      <vt:lpstr>Infrastructure as a Service (IaaS).</vt:lpstr>
      <vt:lpstr>Types of service </vt:lpstr>
      <vt:lpstr>Four Cloud Deployment Models</vt:lpstr>
      <vt:lpstr>Slide 31</vt:lpstr>
      <vt:lpstr>NIST: Interactions between Actors in Cloud Computing</vt:lpstr>
      <vt:lpstr>Benefits of using cloud </vt:lpstr>
      <vt:lpstr>Security in the cloud </vt:lpstr>
      <vt:lpstr>Security in the cloud </vt:lpstr>
      <vt:lpstr>Real examples </vt:lpstr>
      <vt:lpstr>Amazon EC2</vt:lpstr>
      <vt:lpstr>Google App Engine</vt:lpstr>
      <vt:lpstr>Windows Azure</vt:lpstr>
      <vt:lpstr>Gide VS cloud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Dr.Tahani Aljehani</dc:creator>
  <cp:lastModifiedBy>Dr.Tahani Aljehani</cp:lastModifiedBy>
  <cp:revision>43</cp:revision>
  <dcterms:created xsi:type="dcterms:W3CDTF">2013-09-21T16:17:56Z</dcterms:created>
  <dcterms:modified xsi:type="dcterms:W3CDTF">2013-10-02T07:45:51Z</dcterms:modified>
</cp:coreProperties>
</file>